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>
        <p:scale>
          <a:sx n="80" d="100"/>
          <a:sy n="80" d="100"/>
        </p:scale>
        <p:origin x="-167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9CF2-95C9-4392-96C7-1DF5AC4DDFA8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9BAD-6AEE-4E20-9607-0038DB80A03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9CF2-95C9-4392-96C7-1DF5AC4DDFA8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9BAD-6AEE-4E20-9607-0038DB80A0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9CF2-95C9-4392-96C7-1DF5AC4DDFA8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9BAD-6AEE-4E20-9607-0038DB80A0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9CF2-95C9-4392-96C7-1DF5AC4DDFA8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9BAD-6AEE-4E20-9607-0038DB80A03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9CF2-95C9-4392-96C7-1DF5AC4DDFA8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9BAD-6AEE-4E20-9607-0038DB80A0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9CF2-95C9-4392-96C7-1DF5AC4DDFA8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9BAD-6AEE-4E20-9607-0038DB80A03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9CF2-95C9-4392-96C7-1DF5AC4DDFA8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9BAD-6AEE-4E20-9607-0038DB80A03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9CF2-95C9-4392-96C7-1DF5AC4DDFA8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9BAD-6AEE-4E20-9607-0038DB80A0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9CF2-95C9-4392-96C7-1DF5AC4DDFA8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9BAD-6AEE-4E20-9607-0038DB80A0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9CF2-95C9-4392-96C7-1DF5AC4DDFA8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9BAD-6AEE-4E20-9607-0038DB80A0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9CF2-95C9-4392-96C7-1DF5AC4DDFA8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9BAD-6AEE-4E20-9607-0038DB80A03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989CF2-95C9-4392-96C7-1DF5AC4DDFA8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229BAD-6AEE-4E20-9607-0038DB80A03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q=zima&amp;hl=cs&amp;tbo=d&amp;biw=1366&amp;bih=667&amp;tbm=isch&amp;tbnid=SGNkQVkr69Kf2M:&amp;imgrefurl=http://www.zadovhotel.cz/&amp;docid=LsS0nT8NEsa2kM&amp;imgurl=http://www.zadovhotel.cz/storage/galerie-pozadi/uvodni-strana/80_Zadovhotel_hotel_zima_sjezdovka_3.JPG&amp;w=1600&amp;h=1071&amp;ei=ZpbpUPOeA8HLtQbGroCYBg&amp;zoom=1&amp;iact=hc&amp;vpx=681&amp;vpy=349&amp;dur=1&amp;hovh=184&amp;hovw=275&amp;tx=149&amp;ty=93&amp;sig=102017272120240730438&amp;page=2&amp;tbnh=143&amp;tbnw=207&amp;start=20&amp;ndsp=32&amp;ved=1t:429,r:31,s:0,i:249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www.google.cz/imgres?q=jaro&amp;num=10&amp;hl=cs&amp;tbo=d&amp;biw=1366&amp;bih=667&amp;tbm=isch&amp;tbnid=CQQAZC8PbxlIdM:&amp;imgrefurl=http://slivushka.blog.cz/1203/jaro-uz-je-za-rohem&amp;docid=imvpMsTTmrw8NM&amp;imgurl=http://nd05.jxs.cz/172/328/43e99c66a3_84402416_o2.jpg&amp;w=1600&amp;h=1200&amp;ei=uZPpULnOM8XWtAaZ84DQDg&amp;zoom=1&amp;iact=hc&amp;vpx=915&amp;vpy=149&amp;dur=400&amp;hovh=182&amp;hovw=242&amp;tx=120&amp;ty=109&amp;sig=102017272120240730438&amp;page=2&amp;tbnh=145&amp;tbnw=191&amp;start=20&amp;ndsp=34&amp;ved=1t:429,r:32,s:0,i:25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z/imgres?q=podzim&amp;hl=cs&amp;tbo=d&amp;biw=1366&amp;bih=667&amp;tbm=isch&amp;tbnid=GPnjThuV4JwBvM:&amp;imgrefurl=http://sarlotyzapisnik.wordpress.com/2011/10/10/&amp;docid=riDFw2fJvN6x9M&amp;imgurl=http://sarlotyzapisnik.files.wordpress.com/2011/10/podzim.jpg&amp;w=1024&amp;h=768&amp;ei=0pXpUK3QHoXQsga8-IHgBw&amp;zoom=1&amp;iact=hc&amp;vpx=4&amp;vpy=164&amp;dur=268&amp;hovh=194&amp;hovw=259&amp;tx=89&amp;ty=83&amp;sig=102017272120240730438&amp;page=1&amp;tbnh=142&amp;tbnw=192&amp;start=0&amp;ndsp=20&amp;ved=1t:429,r:0,s:0,i:125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google.cz/imgres?q=l%C3%A9to&amp;num=10&amp;hl=cs&amp;tbo=d&amp;biw=1366&amp;bih=667&amp;tbm=isch&amp;tbnid=AQP_LiarfzimvM:&amp;imgrefurl=http://boblucan.bloger.cz/Co-u-Nas-Najdete/Neco-Malo-o-Blogu-XI-Pozdrav-Letu&amp;docid=LH6rBKpTSLJkmM&amp;imgurl=http://boblucan.bloger.cz/obrazky/boblucan.bloger.cz/leto_2.jpg&amp;w=1024&amp;h=768&amp;ei=BJXpUPWxIpCVswbPvICoDA&amp;zoom=1&amp;iact=hc&amp;vpx=151&amp;vpy=161&amp;dur=53&amp;hovh=194&amp;hovw=259&amp;tx=128&amp;ty=119&amp;sig=102017272120240730438&amp;page=1&amp;tbnh=135&amp;tbnw=173&amp;start=0&amp;ndsp=20&amp;ved=1t:429,r:1,s:0,i:144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z/imgres?q=%C4%8Dasov%C3%A1+p%C5%99%C3%ADmka&amp;hl=cs&amp;tbo=d&amp;biw=1366&amp;bih=667&amp;tbm=isch&amp;tbnid=QB1DzalJ18d8XM:&amp;imgrefurl=http://kanovska-informatika.blogspot.com/2010/10/du-dejepis-casova-primka.html&amp;docid=NPVNzF196yzOaM&amp;imgurl=http://1.bp.blogspot.com/_CyAkg6of20o/TMh4oqYkHdI/AAAAAAAAABQ/FMTlTgAy4nw/s1600/kanovska_casova_primka_D.bmp&amp;w=1028&amp;h=714&amp;ei=RZrpUJuXGcXIswbZsYDYCw&amp;zoom=1&amp;iact=hc&amp;vpx=351&amp;vpy=370&amp;dur=525&amp;hovh=168&amp;hovw=242&amp;tx=154&amp;ty=97&amp;sig=102017272120240730438&amp;page=2&amp;tbnh=128&amp;tbnw=184&amp;start=18&amp;ndsp=31&amp;ved=1t:429,r:26,s:0,i:18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q=p%C5%99es%C3%BDpac%C3%AD+hodiny&amp;hl=cs&amp;tbo=d&amp;biw=1366&amp;bih=667&amp;tbm=isch&amp;tbnid=ZoD1Z96w7gSiUM:&amp;imgrefurl=http://cs.wikipedia.org/wiki/P%C5%99es%C3%BDpac%C3%AD_hodiny&amp;docid=W5TFyyon4epUkM&amp;imgurl=http://upload.wikimedia.org/wikipedia/commons/thumb/f/f6/Wooden_hourglass_2.jpg/220px-Wooden_hourglass_2.jpg&amp;w=220&amp;h=471&amp;ei=HaPpUIepHYfKswbzkoHAAw&amp;zoom=1&amp;iact=hc&amp;vpx=61&amp;vpy=97&amp;dur=5&amp;hovh=329&amp;hovw=153&amp;tx=93&amp;ty=149&amp;sig=102017272120240730438&amp;page=1&amp;tbnh=143&amp;tbnw=74&amp;start=0&amp;ndsp=29&amp;ved=1t:429,r:1,s:0,i:154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://www.google.cz/imgres?q=orloj&amp;hl=cs&amp;tbo=d&amp;biw=1366&amp;bih=667&amp;tbm=isch&amp;tbnid=eGwSRjM0c1IrTM:&amp;imgrefurl=http://cs.wikipedia.org/wiki/Starom%C4%9Bstsk%C3%BD_orloj&amp;docid=NvimXlxRPmvznM&amp;imgurl=http://upload.wikimedia.org/wikipedia/commons/thumb/7/79/Prazsky_orloj_celkovy_pohled.jpg/220px-Prazsky_orloj_celkovy_pohled.jpg&amp;w=220&amp;h=412&amp;ei=jqHpUO3JOM7UsgaAwYCAAg&amp;zoom=1&amp;iact=hc&amp;vpx=4&amp;vpy=107&amp;dur=1059&amp;hovh=307&amp;hovw=164&amp;tx=86&amp;ty=183&amp;sig=102017272120240730438&amp;page=1&amp;tbnh=140&amp;tbnw=81&amp;start=0&amp;ndsp=26&amp;ved=1t:429,r:0,s:0,i:11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z/imgres?q=vodn%C3%AD+hodiny&amp;hl=cs&amp;tbo=d&amp;biw=1366&amp;bih=667&amp;tbm=isch&amp;tbnid=stguClHYNyT7LM:&amp;imgrefurl=http://www.kalendar.info/datacs/time/timehr02.php?session&amp;docid=p-7h2RA9IJZ3nM&amp;imgurl=http://www.kalendar.info/pictures/time/hodvod1.jpg&amp;w=150&amp;h=150&amp;ei=waLpUJ1ygda0Bo2pgOgN&amp;zoom=1&amp;iact=hc&amp;vpx=112&amp;vpy=206&amp;dur=100&amp;hovh=120&amp;hovw=120&amp;tx=58&amp;ty=59&amp;sig=102017272120240730438&amp;page=1&amp;tbnh=120&amp;tbnw=120&amp;start=0&amp;ndsp=29&amp;ved=1t:429,r:1,s:0,i:154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hyperlink" Target="http://www.google.cz/imgres?q=sv%C3%AD%C4%8Dkov%C3%A9+hodiny&amp;hl=cs&amp;tbo=d&amp;biw=1366&amp;bih=667&amp;tbm=isch&amp;tbnid=swYTHA6ZelLV0M:&amp;imgrefurl=http://www.kalendar.info/datacs/time/timehr03.php?session=&amp;docid=HD40gGQfSRkEuM&amp;imgurl=http://www.kalendar.info/pictures/time/hodsvick.jpg&amp;w=100&amp;h=200&amp;ei=4KPpUOAXxOuzBt79gdAH&amp;zoom=1&amp;iact=hc&amp;vpx=999&amp;vpy=191&amp;dur=410&amp;hovh=148&amp;hovw=78&amp;tx=84&amp;ty=84&amp;sig=102017272120240730438&amp;page=1&amp;tbnh=146&amp;tbnw=78&amp;start=0&amp;ndsp=24&amp;ved=1t:429,r:7,s:0,i:133" TargetMode="External"/><Relationship Id="rId4" Type="http://schemas.openxmlformats.org/officeDocument/2006/relationships/hyperlink" Target="http://www.google.cz/imgres?q=slune%C4%8Dn%C3%AD+hodiny&amp;hl=cs&amp;tbo=d&amp;biw=1366&amp;bih=667&amp;tbm=isch&amp;tbnid=RM5ne9Q4XFKq3M:&amp;imgrefurl=http://www.ireceptar.cz/pro-kutily/postupy-a-navody/slunecni-hodiny/&amp;docid=Gbpe6lFZi-Kc6M&amp;imgurl=http://www.ireceptar.cz/res/data/064/007921.jpg&amp;w=511&amp;h=357&amp;ei=S6LpUN7DKovEswbAxoDADg&amp;zoom=1&amp;iact=hc&amp;vpx=594&amp;vpy=323&amp;dur=571&amp;hovh=175&amp;hovw=248&amp;tx=118&amp;ty=105&amp;sig=102017272120240730438&amp;page=1&amp;tbnh=142&amp;tbnw=198&amp;start=0&amp;ndsp=20&amp;ved=1t:429,r:10,s:0,i:168" TargetMode="Externa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856984" cy="468052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584175"/>
          </a:xfrm>
        </p:spPr>
        <p:txBody>
          <a:bodyPr>
            <a:noAutofit/>
          </a:bodyPr>
          <a:lstStyle/>
          <a:p>
            <a:pPr algn="ctr"/>
            <a:r>
              <a:rPr lang="cs-CZ" sz="4800" b="1" u="sng" dirty="0" smtClean="0">
                <a:solidFill>
                  <a:srgbClr val="000000"/>
                </a:solidFill>
                <a:latin typeface="Monotype Corsiva"/>
              </a:rPr>
              <a:t>Rok v jeho proměnách a</a:t>
            </a:r>
            <a:br>
              <a:rPr lang="cs-CZ" sz="4800" b="1" u="sng" dirty="0" smtClean="0">
                <a:solidFill>
                  <a:srgbClr val="000000"/>
                </a:solidFill>
                <a:latin typeface="Monotype Corsiva"/>
              </a:rPr>
            </a:br>
            <a:r>
              <a:rPr lang="cs-CZ" sz="4800" b="1" u="sng" dirty="0" smtClean="0">
                <a:solidFill>
                  <a:srgbClr val="000000"/>
                </a:solidFill>
                <a:latin typeface="Monotype Corsiva"/>
              </a:rPr>
              <a:t>ČAS</a:t>
            </a:r>
          </a:p>
        </p:txBody>
      </p:sp>
    </p:spTree>
    <p:extLst>
      <p:ext uri="{BB962C8B-B14F-4D97-AF65-F5344CB8AC3E}">
        <p14:creationId xmlns:p14="http://schemas.microsoft.com/office/powerpoint/2010/main" val="30490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5" cy="936104"/>
          </a:xfrm>
        </p:spPr>
        <p:txBody>
          <a:bodyPr/>
          <a:lstStyle/>
          <a:p>
            <a:pPr algn="l"/>
            <a:r>
              <a:rPr lang="cs-CZ" dirty="0" smtClean="0"/>
              <a:t> Jak hodiny fungovaly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280920" cy="453650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</a:t>
            </a:r>
            <a:r>
              <a:rPr lang="cs-CZ" sz="2800" b="1" u="sng" dirty="0" smtClean="0"/>
              <a:t>Vodní hodiny</a:t>
            </a:r>
            <a:r>
              <a:rPr lang="cs-CZ" sz="2800" dirty="0" smtClean="0"/>
              <a:t> = za určitou dobu vyteče voda otvorem ve stěně nádoby.</a:t>
            </a:r>
            <a:br>
              <a:rPr lang="cs-CZ" sz="2800" dirty="0" smtClean="0"/>
            </a:br>
            <a:r>
              <a:rPr lang="cs-CZ" sz="2800" b="1" u="sng" dirty="0" smtClean="0"/>
              <a:t>Nevýhoda:</a:t>
            </a:r>
            <a:r>
              <a:rPr lang="cs-CZ" sz="2800" dirty="0" smtClean="0"/>
              <a:t> je nutné vodu neustále dolévat.</a:t>
            </a:r>
            <a:br>
              <a:rPr lang="cs-CZ" sz="2800" dirty="0" smtClean="0"/>
            </a:br>
            <a:endParaRPr lang="cs-CZ" sz="2800" dirty="0" smtClean="0"/>
          </a:p>
          <a:p>
            <a:r>
              <a:rPr lang="cs-CZ" sz="2800" dirty="0"/>
              <a:t> </a:t>
            </a:r>
            <a:r>
              <a:rPr lang="cs-CZ" sz="2800" b="1" u="sng" dirty="0" smtClean="0"/>
              <a:t>Svíčka</a:t>
            </a:r>
            <a:r>
              <a:rPr lang="cs-CZ" sz="2800" dirty="0" smtClean="0"/>
              <a:t> = je označena hodinovými zářezy, část vosku mezi nimi vyhoří za 1 hodinu.</a:t>
            </a:r>
            <a:br>
              <a:rPr lang="cs-CZ" sz="2800" dirty="0" smtClean="0"/>
            </a:br>
            <a:r>
              <a:rPr lang="cs-CZ" sz="2800" b="1" u="sng" dirty="0" smtClean="0"/>
              <a:t>Nevýhoda:</a:t>
            </a:r>
            <a:r>
              <a:rPr lang="cs-CZ" sz="2800" dirty="0" smtClean="0"/>
              <a:t> Svíčka nehoří rovnoměrně, je jen na jedno použití.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12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7" cy="1152128"/>
          </a:xfrm>
        </p:spPr>
        <p:txBody>
          <a:bodyPr/>
          <a:lstStyle/>
          <a:p>
            <a:pPr algn="l"/>
            <a:r>
              <a:rPr lang="cs-CZ" dirty="0" smtClean="0"/>
              <a:t> Čas nám neubíhá vždy stejně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99592" y="1412776"/>
            <a:ext cx="7560840" cy="453650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</a:t>
            </a:r>
            <a:r>
              <a:rPr lang="cs-CZ" sz="2800" b="1" dirty="0" smtClean="0"/>
              <a:t>Čas</a:t>
            </a:r>
            <a:r>
              <a:rPr lang="cs-CZ" sz="2800" dirty="0" smtClean="0"/>
              <a:t> nám </a:t>
            </a:r>
            <a:r>
              <a:rPr lang="cs-CZ" sz="2800" b="1" dirty="0" smtClean="0"/>
              <a:t>neubíhá vždy stejně </a:t>
            </a:r>
            <a:r>
              <a:rPr lang="cs-CZ" sz="2800" dirty="0" smtClean="0"/>
              <a:t>– v takovém případě neměříme svůj čas pomocí časových jednotek, ale </a:t>
            </a:r>
            <a:r>
              <a:rPr lang="cs-CZ" sz="2800" b="1" dirty="0" smtClean="0"/>
              <a:t>prostřednictvím vlastních prožitků</a:t>
            </a:r>
            <a:r>
              <a:rPr lang="cs-CZ" sz="2800" dirty="0" smtClean="0"/>
              <a:t>.</a:t>
            </a:r>
            <a:br>
              <a:rPr lang="cs-CZ" sz="2800" dirty="0" smtClean="0"/>
            </a:br>
            <a:endParaRPr lang="cs-CZ" sz="2800" dirty="0" smtClean="0"/>
          </a:p>
          <a:p>
            <a:r>
              <a:rPr lang="cs-CZ" sz="2800" dirty="0"/>
              <a:t> </a:t>
            </a:r>
            <a:r>
              <a:rPr lang="cs-CZ" sz="2800" b="1" dirty="0" smtClean="0"/>
              <a:t>Příjemné prožitky </a:t>
            </a:r>
            <a:r>
              <a:rPr lang="cs-CZ" sz="2800" dirty="0" smtClean="0"/>
              <a:t>nám připadnou </a:t>
            </a:r>
            <a:r>
              <a:rPr lang="cs-CZ" sz="2800" b="1" dirty="0" smtClean="0"/>
              <a:t>kratší </a:t>
            </a:r>
            <a:r>
              <a:rPr lang="cs-CZ" sz="2800" dirty="0" smtClean="0"/>
              <a:t>než ty méně příjemné.</a:t>
            </a:r>
            <a:br>
              <a:rPr lang="cs-CZ" sz="2800" dirty="0" smtClean="0"/>
            </a:br>
            <a:r>
              <a:rPr lang="cs-CZ" sz="2800" dirty="0" smtClean="0"/>
              <a:t>(Prázdniny – utečou jako voda; školní vyučování – se vleče).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381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1" cy="1080120"/>
          </a:xfrm>
        </p:spPr>
        <p:txBody>
          <a:bodyPr/>
          <a:lstStyle/>
          <a:p>
            <a:pPr algn="l"/>
            <a:r>
              <a:rPr lang="cs-CZ" dirty="0" smtClean="0"/>
              <a:t> Opakování: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064896" cy="5184576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rabicParenR"/>
            </a:pPr>
            <a:r>
              <a:rPr lang="cs-CZ" sz="2800" dirty="0" smtClean="0"/>
              <a:t> Jak můžeme vnímat čas?</a:t>
            </a:r>
          </a:p>
          <a:p>
            <a:pPr marL="560070" indent="-514350">
              <a:buFont typeface="+mj-lt"/>
              <a:buAutoNum type="arabicParenR"/>
            </a:pPr>
            <a:r>
              <a:rPr lang="cs-CZ" sz="2800" dirty="0"/>
              <a:t> </a:t>
            </a:r>
            <a:r>
              <a:rPr lang="cs-CZ" sz="2800" dirty="0" smtClean="0"/>
              <a:t>Co je cyklus?</a:t>
            </a:r>
          </a:p>
          <a:p>
            <a:pPr marL="560070" indent="-514350">
              <a:buFont typeface="+mj-lt"/>
              <a:buAutoNum type="arabicParenR"/>
            </a:pPr>
            <a:r>
              <a:rPr lang="cs-CZ" sz="2800" dirty="0" smtClean="0"/>
              <a:t>Proč nám čas neubíhá vždy stejně?</a:t>
            </a:r>
          </a:p>
          <a:p>
            <a:pPr marL="560070" indent="-514350">
              <a:buFont typeface="+mj-lt"/>
              <a:buAutoNum type="arabicParenR"/>
            </a:pPr>
            <a:r>
              <a:rPr lang="cs-CZ" sz="2800" dirty="0" smtClean="0"/>
              <a:t>Jaké druhy hodinových přístrojů znáš?</a:t>
            </a:r>
          </a:p>
          <a:p>
            <a:pPr marL="560070" indent="-514350">
              <a:buFont typeface="+mj-lt"/>
              <a:buAutoNum type="arabicParenR"/>
            </a:pPr>
            <a:r>
              <a:rPr lang="cs-CZ" sz="2800" dirty="0" smtClean="0"/>
              <a:t>Vyber si jeden hodinový přístroj a popiš jak funguje.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384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1" y="260648"/>
            <a:ext cx="7694240" cy="936104"/>
          </a:xfrm>
        </p:spPr>
        <p:txBody>
          <a:bodyPr/>
          <a:lstStyle/>
          <a:p>
            <a:pPr algn="l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064896" cy="5040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491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3" y="188640"/>
            <a:ext cx="8208913" cy="936104"/>
          </a:xfrm>
        </p:spPr>
        <p:txBody>
          <a:bodyPr/>
          <a:lstStyle/>
          <a:p>
            <a:pPr algn="l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784976" cy="5328592"/>
          </a:xfrm>
        </p:spPr>
        <p:txBody>
          <a:bodyPr>
            <a:normAutofit/>
          </a:bodyPr>
          <a:lstStyle/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756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7" cy="1080120"/>
          </a:xfrm>
        </p:spPr>
        <p:txBody>
          <a:bodyPr/>
          <a:lstStyle/>
          <a:p>
            <a:pPr algn="l"/>
            <a:r>
              <a:rPr lang="cs-CZ" dirty="0" smtClean="0"/>
              <a:t>ČAS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640960" cy="475252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Už v dávných dobách si člověk uvědomoval, že svět kolem něj se mění. Poznával proměny přírody okolo sebe.</a:t>
            </a:r>
          </a:p>
          <a:p>
            <a:r>
              <a:rPr lang="cs-CZ" sz="2800" dirty="0"/>
              <a:t> </a:t>
            </a:r>
            <a:r>
              <a:rPr lang="cs-CZ" sz="2800" b="1" dirty="0" smtClean="0"/>
              <a:t>Člověk je bytost časová</a:t>
            </a:r>
            <a:r>
              <a:rPr lang="cs-CZ" sz="2800" dirty="0" smtClean="0"/>
              <a:t>. Lidský život je konečný.</a:t>
            </a:r>
          </a:p>
          <a:p>
            <a:r>
              <a:rPr lang="cs-CZ" sz="2800" dirty="0"/>
              <a:t> Č</a:t>
            </a:r>
            <a:r>
              <a:rPr lang="cs-CZ" sz="2800" dirty="0" smtClean="0"/>
              <a:t>as nám dává perspektivu a naději.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Nejsme jen teď, jsme i včera a zítra.</a:t>
            </a:r>
          </a:p>
          <a:p>
            <a:r>
              <a:rPr lang="cs-CZ" sz="2800" dirty="0" smtClean="0"/>
              <a:t> </a:t>
            </a:r>
            <a:r>
              <a:rPr lang="cs-CZ" sz="2800" b="1" dirty="0" smtClean="0"/>
              <a:t>Čas odměřuje všem lidem stejně</a:t>
            </a:r>
            <a:r>
              <a:rPr lang="cs-CZ" sz="2800" dirty="0" smtClean="0"/>
              <a:t>. Nedá se posunout vpřed ani vrátit zpět.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232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5" y="188640"/>
            <a:ext cx="8352929" cy="1080120"/>
          </a:xfrm>
        </p:spPr>
        <p:txBody>
          <a:bodyPr/>
          <a:lstStyle/>
          <a:p>
            <a:pPr algn="l"/>
            <a:r>
              <a:rPr lang="cs-CZ" dirty="0" smtClean="0"/>
              <a:t>Cyklické vnímání času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80920" cy="468052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Prvotní vnímání a počítání času.</a:t>
            </a:r>
          </a:p>
          <a:p>
            <a:r>
              <a:rPr lang="cs-CZ" sz="2800" dirty="0"/>
              <a:t> </a:t>
            </a:r>
            <a:r>
              <a:rPr lang="cs-CZ" sz="2800" b="1" dirty="0"/>
              <a:t>V</a:t>
            </a:r>
            <a:r>
              <a:rPr lang="cs-CZ" sz="2800" b="1" dirty="0" smtClean="0"/>
              <a:t>nímání času, které je založeno na opakování (cyklech) = cyklické. 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Čas </a:t>
            </a:r>
            <a:r>
              <a:rPr lang="cs-CZ" sz="2800" dirty="0" smtClean="0"/>
              <a:t>podle tohoto vnímání </a:t>
            </a:r>
            <a:r>
              <a:rPr lang="cs-CZ" sz="2800" b="1" dirty="0" smtClean="0"/>
              <a:t>plyne v kruhu.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Již pravěcí lidé určovali čas díky sledování přírodních jevů, které se pravidelně opakovaly podle přírodních zákonitostí.</a:t>
            </a:r>
            <a:br>
              <a:rPr lang="cs-CZ" sz="2800" dirty="0" smtClean="0"/>
            </a:br>
            <a:r>
              <a:rPr lang="cs-CZ" sz="2800" dirty="0" smtClean="0"/>
              <a:t>(zima – sníh; jaro – rozkvétání květin; léto – časté bouřky; podzim – spad listí.)</a:t>
            </a:r>
          </a:p>
        </p:txBody>
      </p:sp>
    </p:spTree>
    <p:extLst>
      <p:ext uri="{BB962C8B-B14F-4D97-AF65-F5344CB8AC3E}">
        <p14:creationId xmlns:p14="http://schemas.microsoft.com/office/powerpoint/2010/main" val="10428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2" y="76470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27089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Jaro</a:t>
            </a:r>
            <a:endParaRPr lang="cs-CZ" dirty="0"/>
          </a:p>
        </p:txBody>
      </p:sp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553459" y="2708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prstClr val="black"/>
                </a:solidFill>
              </a:rPr>
              <a:t>Léto</a:t>
            </a:r>
            <a:endParaRPr lang="cs-CZ" dirty="0"/>
          </a:p>
        </p:txBody>
      </p:sp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2" y="3717032"/>
            <a:ext cx="246697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7583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Podzim</a:t>
            </a:r>
            <a:endParaRPr lang="cs-CZ" dirty="0"/>
          </a:p>
        </p:txBody>
      </p:sp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246697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553459" y="59492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Zima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21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1" cy="1008112"/>
          </a:xfrm>
        </p:spPr>
        <p:txBody>
          <a:bodyPr/>
          <a:lstStyle/>
          <a:p>
            <a:pPr algn="l"/>
            <a:r>
              <a:rPr lang="cs-CZ" dirty="0" smtClean="0"/>
              <a:t> Lineární vnímání času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844824"/>
            <a:ext cx="7992888" cy="417646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Lidé si představují čas jako přímku, která směřuje od minulosti přes současnost </a:t>
            </a:r>
            <a:br>
              <a:rPr lang="cs-CZ" sz="2800" dirty="0" smtClean="0"/>
            </a:br>
            <a:r>
              <a:rPr lang="cs-CZ" sz="2800" dirty="0" smtClean="0"/>
              <a:t>do budoucnosti.</a:t>
            </a:r>
            <a:br>
              <a:rPr lang="cs-CZ" sz="2800" dirty="0" smtClean="0"/>
            </a:br>
            <a:endParaRPr lang="cs-CZ" sz="2800" dirty="0" smtClean="0"/>
          </a:p>
          <a:p>
            <a:r>
              <a:rPr lang="cs-CZ" sz="2800" dirty="0"/>
              <a:t> </a:t>
            </a:r>
            <a:r>
              <a:rPr lang="cs-CZ" sz="2800" dirty="0" smtClean="0"/>
              <a:t>Vnímání času v podobě přímky znamená, že směřujeme od jedné události ke druhé. Příkladem propojených událostí může být průběh života jedince od narození až po smrt.</a:t>
            </a:r>
          </a:p>
          <a:p>
            <a:pPr marL="4572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239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8680"/>
            <a:ext cx="8280920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5" y="116632"/>
            <a:ext cx="194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Časová přímka: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3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5" y="332656"/>
            <a:ext cx="8424937" cy="1008112"/>
          </a:xfrm>
        </p:spPr>
        <p:txBody>
          <a:bodyPr/>
          <a:lstStyle/>
          <a:p>
            <a:pPr algn="l"/>
            <a:r>
              <a:rPr lang="cs-CZ" dirty="0" smtClean="0"/>
              <a:t> Měření času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424936" cy="482453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Lidé se z praktických důvodů naučili</a:t>
            </a:r>
            <a:r>
              <a:rPr lang="cs-CZ" sz="2800" b="1" dirty="0" smtClean="0"/>
              <a:t> měřit čas </a:t>
            </a:r>
            <a:r>
              <a:rPr lang="cs-CZ" sz="2800" dirty="0" smtClean="0"/>
              <a:t>pomocí tzv. </a:t>
            </a:r>
            <a:r>
              <a:rPr lang="cs-CZ" sz="2800" b="1" dirty="0" smtClean="0"/>
              <a:t>časových jednotek.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Základní časovou jednotkou = 1 sekunda.</a:t>
            </a:r>
            <a:br>
              <a:rPr lang="cs-CZ" sz="2800" b="1" dirty="0" smtClean="0"/>
            </a:br>
            <a:r>
              <a:rPr lang="cs-CZ" sz="2800" dirty="0" smtClean="0"/>
              <a:t>(60 sekund = 1 minuta; 60 minut = 1 hodina; </a:t>
            </a:r>
            <a:br>
              <a:rPr lang="cs-CZ" sz="2800" dirty="0" smtClean="0"/>
            </a:br>
            <a:r>
              <a:rPr lang="cs-CZ" sz="2800" dirty="0" smtClean="0"/>
              <a:t>1 den = 24 hodin.)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Čas dnes měříme pomocí přístrojů – </a:t>
            </a:r>
            <a:r>
              <a:rPr lang="cs-CZ" sz="2800" b="1" dirty="0" smtClean="0"/>
              <a:t>HODIN.</a:t>
            </a:r>
            <a:r>
              <a:rPr lang="cs-CZ" sz="2800" dirty="0" smtClean="0"/>
              <a:t> Postupem času se měnila i podoba a principy fungování jednotlivých hodinových přístrojů. </a:t>
            </a:r>
            <a:br>
              <a:rPr lang="cs-CZ" sz="2800" dirty="0" smtClean="0"/>
            </a:br>
            <a:r>
              <a:rPr lang="cs-CZ" sz="2800" dirty="0" smtClean="0"/>
              <a:t>(př.: hodiny sluneční, přesýpací, vodní, apod.) 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0893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0955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450912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Pražský orloj</a:t>
            </a:r>
            <a:endParaRPr lang="cs-CZ" dirty="0"/>
          </a:p>
        </p:txBody>
      </p:sp>
      <p:pic>
        <p:nvPicPr>
          <p:cNvPr id="409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44" y="476672"/>
            <a:ext cx="25622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08443" y="2438822"/>
            <a:ext cx="256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Sluneční hodiny</a:t>
            </a:r>
            <a:endParaRPr lang="cs-CZ" dirty="0"/>
          </a:p>
        </p:txBody>
      </p:sp>
      <p:pic>
        <p:nvPicPr>
          <p:cNvPr id="4100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1790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88224" y="2438822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Vodní hodiny</a:t>
            </a:r>
            <a:endParaRPr lang="cs-CZ" dirty="0"/>
          </a:p>
        </p:txBody>
      </p:sp>
      <p:pic>
        <p:nvPicPr>
          <p:cNvPr id="4101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44" y="2942257"/>
            <a:ext cx="14573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77548" y="6196662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Přesýpací hodiny</a:t>
            </a:r>
            <a:endParaRPr lang="cs-CZ" dirty="0"/>
          </a:p>
        </p:txBody>
      </p:sp>
      <p:pic>
        <p:nvPicPr>
          <p:cNvPr id="4102" name="Picture 6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18" y="2942257"/>
            <a:ext cx="1566863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68416" y="6196662"/>
            <a:ext cx="24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Hodiny ze svíčky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9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7910264" cy="1008112"/>
          </a:xfrm>
        </p:spPr>
        <p:txBody>
          <a:bodyPr/>
          <a:lstStyle/>
          <a:p>
            <a:pPr algn="l"/>
            <a:r>
              <a:rPr lang="cs-CZ" dirty="0" smtClean="0"/>
              <a:t> Jak hodiny fungovaly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5496" y="1484784"/>
            <a:ext cx="9073008" cy="475252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</a:t>
            </a:r>
            <a:r>
              <a:rPr lang="cs-CZ" sz="2800" b="1" u="sng" dirty="0" smtClean="0"/>
              <a:t>Sluneční hodiny</a:t>
            </a:r>
            <a:r>
              <a:rPr lang="cs-CZ" sz="2800" b="1" dirty="0" smtClean="0"/>
              <a:t> = </a:t>
            </a:r>
            <a:r>
              <a:rPr lang="cs-CZ" sz="2800" dirty="0" smtClean="0"/>
              <a:t>jak se Země otáčí kolem své osy, mění během dne svou polohu vůči Slunci. Ráno slunce svítí z východu a během dne postoupí na západ, a tak se mění i směr stínu ramene slunečních hodin.</a:t>
            </a:r>
            <a:br>
              <a:rPr lang="cs-CZ" sz="2800" dirty="0" smtClean="0"/>
            </a:br>
            <a:r>
              <a:rPr lang="cs-CZ" sz="2800" b="1" u="sng" dirty="0" smtClean="0"/>
              <a:t>Nevýhoda:</a:t>
            </a:r>
            <a:r>
              <a:rPr lang="cs-CZ" sz="2800" b="1" dirty="0" smtClean="0"/>
              <a:t> </a:t>
            </a:r>
            <a:r>
              <a:rPr lang="cs-CZ" sz="2800" dirty="0" smtClean="0"/>
              <a:t>je-li zataženo nebo noc, nedají se použít.</a:t>
            </a:r>
          </a:p>
          <a:p>
            <a:r>
              <a:rPr lang="cs-CZ" sz="2800" dirty="0"/>
              <a:t> </a:t>
            </a:r>
            <a:r>
              <a:rPr lang="cs-CZ" sz="2800" b="1" u="sng" dirty="0" smtClean="0"/>
              <a:t>Přesýpací hodiny</a:t>
            </a:r>
            <a:r>
              <a:rPr lang="cs-CZ" sz="2800" b="1" dirty="0" smtClean="0"/>
              <a:t> = </a:t>
            </a:r>
            <a:r>
              <a:rPr lang="cs-CZ" sz="2800" dirty="0" smtClean="0"/>
              <a:t>fungují na principu přesýpání určitého objemu písku z jedné části do druhé, přičemž jsou obě části propojeny úzkým průchodem.</a:t>
            </a:r>
            <a:br>
              <a:rPr lang="cs-CZ" sz="2800" dirty="0" smtClean="0"/>
            </a:br>
            <a:r>
              <a:rPr lang="cs-CZ" sz="2800" b="1" u="sng" dirty="0" smtClean="0"/>
              <a:t>Nevýhoda:</a:t>
            </a:r>
            <a:r>
              <a:rPr lang="cs-CZ" sz="2800" dirty="0" smtClean="0"/>
              <a:t> musí se neustále obracet a je nutné si pamatovat počet obrácení.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164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451</TotalTime>
  <Words>320</Words>
  <Application>Microsoft Office PowerPoint</Application>
  <PresentationFormat>Předvádění na obrazovce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Aerodynamika</vt:lpstr>
      <vt:lpstr>Rok v jeho proměnách a ČAS</vt:lpstr>
      <vt:lpstr>ČAS</vt:lpstr>
      <vt:lpstr>Cyklické vnímání času</vt:lpstr>
      <vt:lpstr>Prezentace aplikace PowerPoint</vt:lpstr>
      <vt:lpstr> Lineární vnímání času</vt:lpstr>
      <vt:lpstr>Prezentace aplikace PowerPoint</vt:lpstr>
      <vt:lpstr> Měření času</vt:lpstr>
      <vt:lpstr>Prezentace aplikace PowerPoint</vt:lpstr>
      <vt:lpstr> Jak hodiny fungovaly</vt:lpstr>
      <vt:lpstr> Jak hodiny fungovaly</vt:lpstr>
      <vt:lpstr> Čas nám neubíhá vždy stejně</vt:lpstr>
      <vt:lpstr> Opakování:</vt:lpstr>
      <vt:lpstr> 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 v jeho proměnách a slavnostech - ČAS</dc:title>
  <dc:creator>Machová Alena</dc:creator>
  <cp:lastModifiedBy>ANA</cp:lastModifiedBy>
  <cp:revision>40</cp:revision>
  <dcterms:created xsi:type="dcterms:W3CDTF">2013-01-06T14:00:44Z</dcterms:created>
  <dcterms:modified xsi:type="dcterms:W3CDTF">2020-10-14T05:16:32Z</dcterms:modified>
</cp:coreProperties>
</file>