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49" r:id="rId5"/>
  </p:sldMasterIdLst>
  <p:notesMasterIdLst>
    <p:notesMasterId r:id="rId28"/>
  </p:notesMasterIdLst>
  <p:sldIdLst>
    <p:sldId id="256" r:id="rId6"/>
    <p:sldId id="257" r:id="rId7"/>
    <p:sldId id="259" r:id="rId8"/>
    <p:sldId id="260" r:id="rId9"/>
    <p:sldId id="261" r:id="rId10"/>
    <p:sldId id="274" r:id="rId11"/>
    <p:sldId id="272" r:id="rId12"/>
    <p:sldId id="263" r:id="rId13"/>
    <p:sldId id="282" r:id="rId14"/>
    <p:sldId id="286" r:id="rId15"/>
    <p:sldId id="287" r:id="rId16"/>
    <p:sldId id="288" r:id="rId17"/>
    <p:sldId id="289" r:id="rId18"/>
    <p:sldId id="275" r:id="rId19"/>
    <p:sldId id="276" r:id="rId20"/>
    <p:sldId id="285" r:id="rId21"/>
    <p:sldId id="277" r:id="rId22"/>
    <p:sldId id="264" r:id="rId23"/>
    <p:sldId id="266" r:id="rId24"/>
    <p:sldId id="267" r:id="rId25"/>
    <p:sldId id="268" r:id="rId26"/>
    <p:sldId id="284" r:id="rId27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746" y="-34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6628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5124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</p:spTree>
    <p:extLst>
      <p:ext uri="{BB962C8B-B14F-4D97-AF65-F5344CB8AC3E}">
        <p14:creationId xmlns:p14="http://schemas.microsoft.com/office/powerpoint/2010/main" val="1721273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7988" cy="4116388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7988" cy="4116388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7988" cy="4116388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7988" cy="4116388"/>
          </a:xfrm>
          <a:noFill/>
        </p:spPr>
        <p:txBody>
          <a:bodyPr wrap="none" anchor="ctr"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7988" cy="4116388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7988" cy="4116388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BAB9F-43DA-4154-ADF0-67B076C196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B54FC-48CD-4091-8574-5A8662F5EB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1143000"/>
            <a:ext cx="2055813" cy="54260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6625" cy="54260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48442-BBC7-49BE-A644-2E967079BA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E7E92-4101-40C2-9597-FCCE992C355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BEEED-4024-445A-8BB3-CE6BDE10BD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EC12A-A6C7-4895-BFFD-31FA5D82D8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5425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2249488"/>
            <a:ext cx="4037013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D4A3B-8755-4635-932F-4625882137F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9F2EB-7E58-433E-816B-5653FDF741D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7668F-5D23-41E0-8877-0B94372D19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790C1-01C5-43A1-92DF-C208EAEEF3A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6C2C5-481B-4254-99D3-6329FCB8D0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00F5E-0452-4229-8EEB-12BBBBDA81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01949-F4A3-49C8-832E-C239EAEE06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53B34-1C86-4C2B-8229-21CB58F891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1143000"/>
            <a:ext cx="2055813" cy="54260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6625" cy="54260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D1E29-E426-4C0F-9156-7C26D6BC7D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11D13-3270-4467-8F6C-88D91B2C6D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5425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2249488"/>
            <a:ext cx="4037013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AD5CF-54A9-4A6D-AD7F-0714780361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B2562-7BC4-4CE5-9D51-D54D9D6B4B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8075F-4EC3-4D9C-A2ED-1B85F436B8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B7A51-2E19-48DD-B13C-68522E62C2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972DC-FB73-4E56-9CFF-1BE1C10BA1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66D14-9C10-4105-A3E8-65386FCA78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366713"/>
            <a:ext cx="9144000" cy="84137"/>
          </a:xfrm>
          <a:prstGeom prst="rect">
            <a:avLst/>
          </a:prstGeom>
          <a:solidFill>
            <a:srgbClr val="9F2936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311150"/>
          </a:xfrm>
          <a:prstGeom prst="rect">
            <a:avLst/>
          </a:prstGeom>
          <a:solidFill>
            <a:srgbClr val="32323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0" y="307975"/>
            <a:ext cx="9144000" cy="92075"/>
          </a:xfrm>
          <a:prstGeom prst="rect">
            <a:avLst/>
          </a:prstGeom>
          <a:solidFill>
            <a:srgbClr val="9F293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 flipV="1">
            <a:off x="5410200" y="360363"/>
            <a:ext cx="3733800" cy="90487"/>
          </a:xfrm>
          <a:prstGeom prst="rect">
            <a:avLst/>
          </a:prstGeom>
          <a:solidFill>
            <a:srgbClr val="9F293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 flipV="1">
            <a:off x="5410200" y="438150"/>
            <a:ext cx="3733800" cy="180975"/>
          </a:xfrm>
          <a:prstGeom prst="rect">
            <a:avLst/>
          </a:prstGeom>
          <a:solidFill>
            <a:srgbClr val="9F2936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31" name="AutoShape 6"/>
          <p:cNvSpPr>
            <a:spLocks noChangeArrowheads="1"/>
          </p:cNvSpPr>
          <p:nvPr/>
        </p:nvSpPr>
        <p:spPr bwMode="auto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32" name="AutoShape 7"/>
          <p:cNvSpPr>
            <a:spLocks noChangeArrowheads="1"/>
          </p:cNvSpPr>
          <p:nvPr/>
        </p:nvSpPr>
        <p:spPr bwMode="auto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7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7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5999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36" name="Rectangle 11"/>
          <p:cNvSpPr>
            <a:spLocks noChangeArrowheads="1"/>
          </p:cNvSpPr>
          <p:nvPr/>
        </p:nvSpPr>
        <p:spPr bwMode="auto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37" name="Rectangle 12"/>
          <p:cNvSpPr>
            <a:spLocks noChangeArrowheads="1"/>
          </p:cNvSpPr>
          <p:nvPr/>
        </p:nvSpPr>
        <p:spPr bwMode="auto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38" name="Rectangle 13"/>
          <p:cNvSpPr>
            <a:spLocks noChangeArrowheads="1"/>
          </p:cNvSpPr>
          <p:nvPr/>
        </p:nvSpPr>
        <p:spPr bwMode="auto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29803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3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0"/>
            <a:ext cx="8224838" cy="106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4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49488"/>
            <a:ext cx="8224838" cy="4319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1041" name="Text Box 16"/>
          <p:cNvSpPr txBox="1">
            <a:spLocks noChangeArrowheads="1"/>
          </p:cNvSpPr>
          <p:nvPr/>
        </p:nvSpPr>
        <p:spPr bwMode="auto">
          <a:xfrm>
            <a:off x="6586538" y="612775"/>
            <a:ext cx="9556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42" name="Text Box 17"/>
          <p:cNvSpPr txBox="1">
            <a:spLocks noChangeArrowheads="1"/>
          </p:cNvSpPr>
          <p:nvPr/>
        </p:nvSpPr>
        <p:spPr bwMode="auto">
          <a:xfrm>
            <a:off x="5257800" y="612775"/>
            <a:ext cx="132556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8174038" y="1588"/>
            <a:ext cx="757237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9F1EB2-93F6-46BE-BC86-201EAF7208E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9F2936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07F0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F07F0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B587C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B587C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B587C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B587C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B587C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 flipV="1">
            <a:off x="5410200" y="3810000"/>
            <a:ext cx="3733800" cy="90488"/>
          </a:xfrm>
          <a:prstGeom prst="rect">
            <a:avLst/>
          </a:prstGeom>
          <a:solidFill>
            <a:srgbClr val="9F293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 flipV="1">
            <a:off x="5410200" y="3897313"/>
            <a:ext cx="3733800" cy="192087"/>
          </a:xfrm>
          <a:prstGeom prst="rect">
            <a:avLst/>
          </a:prstGeom>
          <a:solidFill>
            <a:srgbClr val="9F2936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 flipV="1">
            <a:off x="5410200" y="4114800"/>
            <a:ext cx="3733800" cy="9525"/>
          </a:xfrm>
          <a:prstGeom prst="rect">
            <a:avLst/>
          </a:prstGeom>
          <a:solidFill>
            <a:srgbClr val="9F2936">
              <a:alpha val="65097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 flipV="1">
            <a:off x="5410200" y="4164013"/>
            <a:ext cx="1965325" cy="19050"/>
          </a:xfrm>
          <a:prstGeom prst="rect">
            <a:avLst/>
          </a:prstGeom>
          <a:solidFill>
            <a:srgbClr val="9F2936">
              <a:alpha val="5999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 flipV="1">
            <a:off x="5410200" y="4198938"/>
            <a:ext cx="1965325" cy="9525"/>
          </a:xfrm>
          <a:prstGeom prst="rect">
            <a:avLst/>
          </a:prstGeom>
          <a:solidFill>
            <a:srgbClr val="9F2936">
              <a:alpha val="65097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0" y="3649663"/>
            <a:ext cx="9144000" cy="244475"/>
          </a:xfrm>
          <a:prstGeom prst="rect">
            <a:avLst/>
          </a:prstGeom>
          <a:solidFill>
            <a:srgbClr val="9F2936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0" y="3675063"/>
            <a:ext cx="9144000" cy="141287"/>
          </a:xfrm>
          <a:prstGeom prst="rect">
            <a:avLst/>
          </a:prstGeom>
          <a:solidFill>
            <a:srgbClr val="9F293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 flipV="1">
            <a:off x="6413500" y="3643313"/>
            <a:ext cx="2730500" cy="247650"/>
          </a:xfrm>
          <a:prstGeom prst="rect">
            <a:avLst/>
          </a:prstGeom>
          <a:solidFill>
            <a:srgbClr val="9F293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0" y="0"/>
            <a:ext cx="9144000" cy="3702050"/>
          </a:xfrm>
          <a:prstGeom prst="rect">
            <a:avLst/>
          </a:prstGeom>
          <a:solidFill>
            <a:srgbClr val="32323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0"/>
            <a:ext cx="8224838" cy="106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2062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49488"/>
            <a:ext cx="8224838" cy="4319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6705600" y="4206875"/>
            <a:ext cx="95885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5410200" y="4205288"/>
            <a:ext cx="1295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8320088" y="1588"/>
            <a:ext cx="742950" cy="3603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</a:tabLst>
              <a:defRPr sz="24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5808FE02-2C7F-4DB1-9C60-79080E5990A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9F2936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07F0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F07F0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B587C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B587C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B587C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B587C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B587C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k.cz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Smajl%C3%AD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miero.cz/" TargetMode="External"/><Relationship Id="rId3" Type="http://schemas.openxmlformats.org/officeDocument/2006/relationships/hyperlink" Target="https://www.msmt.cz/" TargetMode="External"/><Relationship Id="rId7" Type="http://schemas.openxmlformats.org/officeDocument/2006/relationships/hyperlink" Target="https://www.infoabsolvent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atlasskolstvi.cz/" TargetMode="External"/><Relationship Id="rId11" Type="http://schemas.openxmlformats.org/officeDocument/2006/relationships/hyperlink" Target="https://www.mujzivotposkole.cz/" TargetMode="External"/><Relationship Id="rId5" Type="http://schemas.openxmlformats.org/officeDocument/2006/relationships/hyperlink" Target="https://www.msk.cz/temata/skolstvi/index.html" TargetMode="External"/><Relationship Id="rId10" Type="http://schemas.openxmlformats.org/officeDocument/2006/relationships/hyperlink" Target="https://veletrh-skol.msk.cz/" TargetMode="External"/><Relationship Id="rId4" Type="http://schemas.openxmlformats.org/officeDocument/2006/relationships/hyperlink" Target="http://www.cermat.cz/" TargetMode="External"/><Relationship Id="rId9" Type="http://schemas.openxmlformats.org/officeDocument/2006/relationships/hyperlink" Target="https://www.nsp.cz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rijimacky.cermat.cz/kalendar/detailudalosti/109/40/podani-prihlasky-do-oboru-vzdelani-s-talentovou-zkouskou?filter_reset=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rijimacky.cermat.cz/kalendar/detailudalosti/110/40/podani-prihlasky-do-oboru-vzdelani-bez-talentove-zkousky?filter_reset=1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57200" y="2401888"/>
            <a:ext cx="84582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540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Informace k přijímacímu řízení na střední školy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457200" y="3900488"/>
            <a:ext cx="49530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63500">
              <a:spcBef>
                <a:spcPts val="300"/>
              </a:spcBef>
              <a:buClrTx/>
              <a:buFontTx/>
              <a:buNone/>
              <a:tabLst>
                <a:tab pos="63500" algn="l"/>
                <a:tab pos="511175" algn="l"/>
                <a:tab pos="960438" algn="l"/>
                <a:tab pos="1409700" algn="l"/>
                <a:tab pos="1858963" algn="l"/>
                <a:tab pos="2308225" algn="l"/>
                <a:tab pos="2757488" algn="l"/>
                <a:tab pos="3206750" algn="l"/>
                <a:tab pos="3656013" algn="l"/>
                <a:tab pos="4105275" algn="l"/>
                <a:tab pos="4554538" algn="l"/>
                <a:tab pos="5003800" algn="l"/>
                <a:tab pos="5453063" algn="l"/>
                <a:tab pos="5902325" algn="l"/>
                <a:tab pos="6351588" algn="l"/>
                <a:tab pos="6800850" algn="l"/>
                <a:tab pos="7250113" algn="l"/>
                <a:tab pos="7699375" algn="l"/>
                <a:tab pos="8148638" algn="l"/>
                <a:tab pos="8597900" algn="l"/>
                <a:tab pos="9047163" algn="l"/>
              </a:tabLst>
            </a:pPr>
            <a:endParaRPr lang="cs-CZ" altLang="cs-CZ" sz="4000" b="1" dirty="0">
              <a:solidFill>
                <a:srgbClr val="323232"/>
              </a:solidFill>
              <a:latin typeface="Georgia" pitchFamily="16" charset="0"/>
            </a:endParaRPr>
          </a:p>
          <a:p>
            <a:pPr marL="63500">
              <a:spcBef>
                <a:spcPts val="300"/>
              </a:spcBef>
              <a:buClrTx/>
              <a:buFontTx/>
              <a:buNone/>
              <a:tabLst>
                <a:tab pos="63500" algn="l"/>
                <a:tab pos="511175" algn="l"/>
                <a:tab pos="960438" algn="l"/>
                <a:tab pos="1409700" algn="l"/>
                <a:tab pos="1858963" algn="l"/>
                <a:tab pos="2308225" algn="l"/>
                <a:tab pos="2757488" algn="l"/>
                <a:tab pos="3206750" algn="l"/>
                <a:tab pos="3656013" algn="l"/>
                <a:tab pos="4105275" algn="l"/>
                <a:tab pos="4554538" algn="l"/>
                <a:tab pos="5003800" algn="l"/>
                <a:tab pos="5453063" algn="l"/>
                <a:tab pos="5902325" algn="l"/>
                <a:tab pos="6351588" algn="l"/>
                <a:tab pos="6800850" algn="l"/>
                <a:tab pos="7250113" algn="l"/>
                <a:tab pos="7699375" algn="l"/>
                <a:tab pos="8148638" algn="l"/>
                <a:tab pos="8597900" algn="l"/>
                <a:tab pos="9047163" algn="l"/>
              </a:tabLst>
            </a:pPr>
            <a:endParaRPr lang="cs-CZ" altLang="cs-CZ" sz="4000" b="1" dirty="0">
              <a:solidFill>
                <a:srgbClr val="323232"/>
              </a:solidFill>
              <a:latin typeface="Georgia" pitchFamily="16" charset="0"/>
            </a:endParaRPr>
          </a:p>
          <a:p>
            <a:pPr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 Light" charset="0"/>
              </a:rPr>
              <a:t>přehled základních informací</a:t>
            </a:r>
          </a:p>
          <a:p>
            <a:pPr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 Light" charset="0"/>
              </a:rPr>
              <a:t>pro žáky 9. tříd</a:t>
            </a:r>
          </a:p>
          <a:p>
            <a:pPr marL="63500">
              <a:spcBef>
                <a:spcPts val="300"/>
              </a:spcBef>
              <a:buClrTx/>
              <a:buFontTx/>
              <a:buNone/>
              <a:tabLst>
                <a:tab pos="63500" algn="l"/>
                <a:tab pos="511175" algn="l"/>
                <a:tab pos="960438" algn="l"/>
                <a:tab pos="1409700" algn="l"/>
                <a:tab pos="1858963" algn="l"/>
                <a:tab pos="2308225" algn="l"/>
                <a:tab pos="2757488" algn="l"/>
                <a:tab pos="3206750" algn="l"/>
                <a:tab pos="3656013" algn="l"/>
                <a:tab pos="4105275" algn="l"/>
                <a:tab pos="4554538" algn="l"/>
                <a:tab pos="5003800" algn="l"/>
                <a:tab pos="5453063" algn="l"/>
                <a:tab pos="5902325" algn="l"/>
                <a:tab pos="6351588" algn="l"/>
                <a:tab pos="6800850" algn="l"/>
                <a:tab pos="7250113" algn="l"/>
                <a:tab pos="7699375" algn="l"/>
                <a:tab pos="8148638" algn="l"/>
                <a:tab pos="8597900" algn="l"/>
                <a:tab pos="9047163" algn="l"/>
              </a:tabLst>
            </a:pPr>
            <a:endParaRPr lang="cs-CZ" altLang="cs-CZ" sz="2400" dirty="0">
              <a:solidFill>
                <a:srgbClr val="323232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4838" cy="1062038"/>
          </a:xfrm>
        </p:spPr>
        <p:txBody>
          <a:bodyPr/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Uchazeči o studium z Ukrajiny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4838" cy="5040560"/>
          </a:xfrm>
        </p:spPr>
        <p:txBody>
          <a:bodyPr/>
          <a:lstStyle/>
          <a:p>
            <a:r>
              <a:rPr lang="cs-CZ" dirty="0" smtClean="0"/>
              <a:t>zákon č.67/2022 v souvislosti s ozbrojeným konfliktem:</a:t>
            </a:r>
          </a:p>
          <a:p>
            <a:r>
              <a:rPr lang="cs-CZ" dirty="0" smtClean="0"/>
              <a:t>Uchazeči o střední vzdělání doloží vysvědčení z předchozího vzdělávání. Zákon však umožňuje tyto doklady zčásti nebo úplně nahradit </a:t>
            </a:r>
            <a:r>
              <a:rPr lang="cs-CZ" dirty="0" smtClean="0">
                <a:solidFill>
                  <a:srgbClr val="0000FF"/>
                </a:solidFill>
              </a:rPr>
              <a:t>čestným prohlášením.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Bude v něm např. uvedeno, ve kterých předmětech a jakým počtem bodů byl hodnocen.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Pro tyto uchazeče však platí nutnost doložit </a:t>
            </a:r>
            <a:r>
              <a:rPr lang="cs-CZ" dirty="0" smtClean="0">
                <a:solidFill>
                  <a:srgbClr val="0000FF"/>
                </a:solidFill>
              </a:rPr>
              <a:t>doklad o zdravotní způsobilosti</a:t>
            </a:r>
            <a:r>
              <a:rPr lang="cs-CZ" dirty="0" smtClean="0">
                <a:solidFill>
                  <a:schemeClr val="tx1"/>
                </a:solidFill>
              </a:rPr>
              <a:t> na obory, které to vyžadují. Potvrzení vydá lékař na území ČR.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23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4838" cy="1062038"/>
          </a:xfrm>
        </p:spPr>
        <p:txBody>
          <a:bodyPr/>
          <a:lstStyle/>
          <a:p>
            <a:r>
              <a:rPr lang="cs-CZ" sz="3200" b="1" dirty="0">
                <a:solidFill>
                  <a:srgbClr val="FF0000"/>
                </a:solidFill>
              </a:rPr>
              <a:t>Uchazeči o studium z Ukrajiny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4838" cy="4752528"/>
          </a:xfrm>
        </p:spPr>
        <p:txBody>
          <a:bodyPr/>
          <a:lstStyle/>
          <a:p>
            <a:r>
              <a:rPr lang="cs-CZ" dirty="0" smtClean="0"/>
              <a:t>K přihlášce na SŠ dokládají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b="1" dirty="0" smtClean="0">
                <a:solidFill>
                  <a:srgbClr val="0000FF"/>
                </a:solidFill>
              </a:rPr>
              <a:t>žádost o prominutí JPZ z českého jazyka</a:t>
            </a:r>
            <a:r>
              <a:rPr lang="cs-CZ" b="1" dirty="0" smtClean="0"/>
              <a:t>. </a:t>
            </a:r>
            <a:r>
              <a:rPr lang="cs-CZ" dirty="0" smtClean="0"/>
              <a:t>Znalost JČ je ověřována ústním pohovorem.</a:t>
            </a:r>
          </a:p>
          <a:p>
            <a:r>
              <a:rPr lang="cs-CZ" dirty="0" smtClean="0"/>
              <a:t>Rovněž mají tito žáci na základě žádosti právo vykonat JPZ z matematiky v ukrajinském jazyce.</a:t>
            </a:r>
          </a:p>
          <a:p>
            <a:r>
              <a:rPr lang="cs-CZ" dirty="0" smtClean="0"/>
              <a:t>Uchazeč dále doloží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b="1" dirty="0" smtClean="0">
                <a:solidFill>
                  <a:srgbClr val="0000FF"/>
                </a:solidFill>
              </a:rPr>
              <a:t>doklad o dočasné ochraně</a:t>
            </a:r>
          </a:p>
          <a:p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opř. </a:t>
            </a:r>
            <a:r>
              <a:rPr lang="cs-CZ" b="1" dirty="0" smtClean="0">
                <a:solidFill>
                  <a:srgbClr val="0000FF"/>
                </a:solidFill>
              </a:rPr>
              <a:t>doklad potvrzující oprávněnost pobytu    			cizince, který není občanem EU</a:t>
            </a:r>
            <a:endParaRPr lang="cs-CZ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48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4838" cy="1080120"/>
          </a:xfrm>
        </p:spPr>
        <p:txBody>
          <a:bodyPr/>
          <a:lstStyle/>
          <a:p>
            <a:r>
              <a:rPr lang="uk-UA" b="1" dirty="0">
                <a:solidFill>
                  <a:srgbClr val="FF0000"/>
                </a:solidFill>
              </a:rPr>
              <a:t>Абітурієнти на навчання з України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224838" cy="5373216"/>
          </a:xfrm>
        </p:spPr>
        <p:txBody>
          <a:bodyPr/>
          <a:lstStyle/>
          <a:p>
            <a:r>
              <a:rPr lang="cs-CZ" dirty="0" err="1">
                <a:latin typeface="Georgia" pitchFamily="18" charset="0"/>
              </a:rPr>
              <a:t>Zakon</a:t>
            </a:r>
            <a:r>
              <a:rPr lang="cs-CZ" dirty="0">
                <a:latin typeface="Georgia" pitchFamily="18" charset="0"/>
              </a:rPr>
              <a:t> № 67/2022 u </a:t>
            </a:r>
            <a:r>
              <a:rPr lang="cs-CZ" dirty="0" err="1">
                <a:latin typeface="Georgia" pitchFamily="18" charset="0"/>
              </a:rPr>
              <a:t>zvʺyazku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zi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zbroynym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konfliktom</a:t>
            </a:r>
            <a:r>
              <a:rPr lang="cs-CZ" dirty="0">
                <a:latin typeface="Georgia" pitchFamily="18" charset="0"/>
              </a:rPr>
              <a:t>: </a:t>
            </a:r>
            <a:r>
              <a:rPr lang="cs-CZ" dirty="0" err="1">
                <a:latin typeface="Georgia" pitchFamily="18" charset="0"/>
              </a:rPr>
              <a:t>Zdobuvachi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serednʹoyi</a:t>
            </a:r>
            <a:r>
              <a:rPr lang="cs-CZ" dirty="0">
                <a:latin typeface="Georgia" pitchFamily="18" charset="0"/>
              </a:rPr>
              <a:t> osvity </a:t>
            </a:r>
            <a:r>
              <a:rPr lang="cs-CZ" dirty="0" err="1">
                <a:latin typeface="Georgia" pitchFamily="18" charset="0"/>
              </a:rPr>
              <a:t>povynni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/>
              <a:t>nadaty</a:t>
            </a:r>
            <a:r>
              <a:rPr lang="cs-CZ" dirty="0">
                <a:latin typeface="Georgia" pitchFamily="18" charset="0"/>
              </a:rPr>
              <a:t> dokumenty, </a:t>
            </a:r>
            <a:r>
              <a:rPr lang="cs-CZ" dirty="0" err="1">
                <a:latin typeface="Georgia" pitchFamily="18" charset="0"/>
              </a:rPr>
              <a:t>shcho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pidtverdzhuyut</a:t>
            </a:r>
            <a:r>
              <a:rPr lang="cs-CZ" dirty="0">
                <a:latin typeface="Georgia" pitchFamily="18" charset="0"/>
              </a:rPr>
              <a:t>ʹ </a:t>
            </a:r>
            <a:r>
              <a:rPr lang="cs-CZ" dirty="0" err="1">
                <a:latin typeface="Georgia" pitchFamily="18" charset="0"/>
              </a:rPr>
              <a:t>poperednyu</a:t>
            </a:r>
            <a:r>
              <a:rPr lang="cs-CZ" dirty="0">
                <a:latin typeface="Georgia" pitchFamily="18" charset="0"/>
              </a:rPr>
              <a:t> osvitu. </a:t>
            </a:r>
            <a:r>
              <a:rPr lang="cs-CZ" dirty="0" err="1">
                <a:latin typeface="Georgia" pitchFamily="18" charset="0"/>
              </a:rPr>
              <a:t>Odnak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zakon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dozvolyaye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chastkovo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abo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povnistyu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zaminyty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tsi</a:t>
            </a:r>
            <a:r>
              <a:rPr lang="cs-CZ" dirty="0">
                <a:latin typeface="Georgia" pitchFamily="18" charset="0"/>
              </a:rPr>
              <a:t> dokumenty </a:t>
            </a:r>
            <a:r>
              <a:rPr lang="cs-CZ" dirty="0" err="1">
                <a:latin typeface="Georgia" pitchFamily="18" charset="0"/>
              </a:rPr>
              <a:t>pysʹmovoyu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zayavoyu</a:t>
            </a:r>
            <a:r>
              <a:rPr lang="cs-CZ" dirty="0">
                <a:latin typeface="Georgia" pitchFamily="18" charset="0"/>
              </a:rPr>
              <a:t>. </a:t>
            </a:r>
            <a:endParaRPr lang="cs-CZ" dirty="0" smtClean="0">
              <a:latin typeface="Georgia" pitchFamily="18" charset="0"/>
            </a:endParaRPr>
          </a:p>
          <a:p>
            <a:r>
              <a:rPr lang="cs-CZ" dirty="0" smtClean="0">
                <a:latin typeface="Georgia" pitchFamily="18" charset="0"/>
              </a:rPr>
              <a:t>U </a:t>
            </a:r>
            <a:r>
              <a:rPr lang="cs-CZ" dirty="0" err="1">
                <a:latin typeface="Georgia" pitchFamily="18" charset="0"/>
              </a:rPr>
              <a:t>nʹomu</a:t>
            </a:r>
            <a:r>
              <a:rPr lang="cs-CZ" dirty="0">
                <a:latin typeface="Georgia" pitchFamily="18" charset="0"/>
              </a:rPr>
              <a:t>, </a:t>
            </a:r>
            <a:r>
              <a:rPr lang="cs-CZ" dirty="0" err="1">
                <a:latin typeface="Georgia" pitchFamily="18" charset="0"/>
              </a:rPr>
              <a:t>napryklad</a:t>
            </a:r>
            <a:r>
              <a:rPr lang="cs-CZ" dirty="0">
                <a:latin typeface="Georgia" pitchFamily="18" charset="0"/>
              </a:rPr>
              <a:t>, bude </a:t>
            </a:r>
            <a:r>
              <a:rPr lang="cs-CZ" dirty="0" err="1">
                <a:latin typeface="Georgia" pitchFamily="18" charset="0"/>
              </a:rPr>
              <a:t>zaznacheno</a:t>
            </a:r>
            <a:r>
              <a:rPr lang="cs-CZ" dirty="0">
                <a:latin typeface="Georgia" pitchFamily="18" charset="0"/>
              </a:rPr>
              <a:t>, z </a:t>
            </a:r>
            <a:r>
              <a:rPr lang="cs-CZ" dirty="0" err="1">
                <a:latin typeface="Georgia" pitchFamily="18" charset="0"/>
              </a:rPr>
              <a:t>yakykh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predmetiv</a:t>
            </a:r>
            <a:r>
              <a:rPr lang="cs-CZ" dirty="0">
                <a:latin typeface="Georgia" pitchFamily="18" charset="0"/>
              </a:rPr>
              <a:t> i </a:t>
            </a:r>
            <a:r>
              <a:rPr lang="cs-CZ" dirty="0" err="1">
                <a:latin typeface="Georgia" pitchFamily="18" charset="0"/>
              </a:rPr>
              <a:t>yakoyu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kilʹkistyu</a:t>
            </a:r>
            <a:r>
              <a:rPr lang="cs-CZ" dirty="0">
                <a:latin typeface="Georgia" pitchFamily="18" charset="0"/>
              </a:rPr>
              <a:t> baliv </a:t>
            </a:r>
            <a:r>
              <a:rPr lang="cs-CZ" dirty="0" err="1">
                <a:latin typeface="Georgia" pitchFamily="18" charset="0"/>
              </a:rPr>
              <a:t>yoho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otsinyly</a:t>
            </a:r>
            <a:r>
              <a:rPr lang="cs-CZ" dirty="0">
                <a:latin typeface="Georgia" pitchFamily="18" charset="0"/>
              </a:rPr>
              <a:t>. </a:t>
            </a:r>
            <a:r>
              <a:rPr lang="cs-CZ" dirty="0" err="1">
                <a:latin typeface="Georgia" pitchFamily="18" charset="0"/>
              </a:rPr>
              <a:t>Odnak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dlya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tsykh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zayavnykiv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neobkhidno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nadaty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pidtverdzhennya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prydatnosti</a:t>
            </a:r>
            <a:r>
              <a:rPr lang="cs-CZ" dirty="0">
                <a:latin typeface="Georgia" pitchFamily="18" charset="0"/>
              </a:rPr>
              <a:t> za </a:t>
            </a:r>
            <a:r>
              <a:rPr lang="cs-CZ" dirty="0" err="1">
                <a:latin typeface="Georgia" pitchFamily="18" charset="0"/>
              </a:rPr>
              <a:t>stanom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zdorovʺya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dlya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haluzey</a:t>
            </a:r>
            <a:r>
              <a:rPr lang="cs-CZ" dirty="0">
                <a:latin typeface="Georgia" pitchFamily="18" charset="0"/>
              </a:rPr>
              <a:t>, </a:t>
            </a:r>
            <a:r>
              <a:rPr lang="cs-CZ" dirty="0" err="1">
                <a:latin typeface="Georgia" pitchFamily="18" charset="0"/>
              </a:rPr>
              <a:t>yaki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vymahayut</a:t>
            </a:r>
            <a:r>
              <a:rPr lang="cs-CZ" dirty="0">
                <a:latin typeface="Georgia" pitchFamily="18" charset="0"/>
              </a:rPr>
              <a:t>ʹ </a:t>
            </a:r>
            <a:r>
              <a:rPr lang="cs-CZ" dirty="0" err="1">
                <a:latin typeface="Georgia" pitchFamily="18" charset="0"/>
              </a:rPr>
              <a:t>tsʹoho</a:t>
            </a:r>
            <a:r>
              <a:rPr lang="cs-CZ" dirty="0">
                <a:latin typeface="Georgia" pitchFamily="18" charset="0"/>
              </a:rPr>
              <a:t>. </a:t>
            </a:r>
            <a:r>
              <a:rPr lang="cs-CZ" dirty="0" err="1">
                <a:latin typeface="Georgia" pitchFamily="18" charset="0"/>
              </a:rPr>
              <a:t>Sertyfikat</a:t>
            </a:r>
            <a:r>
              <a:rPr lang="cs-CZ" dirty="0">
                <a:latin typeface="Georgia" pitchFamily="18" charset="0"/>
              </a:rPr>
              <a:t> </a:t>
            </a:r>
            <a:r>
              <a:rPr lang="cs-CZ" dirty="0" err="1">
                <a:latin typeface="Georgia" pitchFamily="18" charset="0"/>
              </a:rPr>
              <a:t>vydast</a:t>
            </a:r>
            <a:r>
              <a:rPr lang="cs-CZ" dirty="0">
                <a:latin typeface="Georgia" pitchFamily="18" charset="0"/>
              </a:rPr>
              <a:t>ʹ </a:t>
            </a:r>
            <a:r>
              <a:rPr lang="cs-CZ" dirty="0" err="1">
                <a:latin typeface="Georgia" pitchFamily="18" charset="0"/>
              </a:rPr>
              <a:t>likar</a:t>
            </a:r>
            <a:r>
              <a:rPr lang="cs-CZ" dirty="0">
                <a:latin typeface="Georgia" pitchFamily="18" charset="0"/>
              </a:rPr>
              <a:t> v </a:t>
            </a:r>
            <a:r>
              <a:rPr lang="cs-CZ" dirty="0" err="1">
                <a:latin typeface="Georgia" pitchFamily="18" charset="0"/>
              </a:rPr>
              <a:t>Chekhiyi</a:t>
            </a:r>
            <a:r>
              <a:rPr lang="cs-CZ" dirty="0">
                <a:latin typeface="Georg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490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4294967295"/>
          </p:nvPr>
        </p:nvSpPr>
        <p:spPr>
          <a:xfrm>
            <a:off x="179512" y="764704"/>
            <a:ext cx="8224838" cy="5256584"/>
          </a:xfrm>
        </p:spPr>
        <p:txBody>
          <a:bodyPr/>
          <a:lstStyle/>
          <a:p>
            <a:r>
              <a:rPr lang="uk-UA" dirty="0"/>
              <a:t>Вони надають докази для вступу до середньої школи </a:t>
            </a:r>
            <a:r>
              <a:rPr lang="uk-UA" b="1" dirty="0"/>
              <a:t>заява про звільнення від JPZ з чеської мови</a:t>
            </a:r>
            <a:r>
              <a:rPr lang="uk-UA" dirty="0"/>
              <a:t>. Знання JČ перевіряється шляхом усного опитування. Ці учні також мають </a:t>
            </a:r>
            <a:r>
              <a:rPr lang="uk-UA" b="1" dirty="0"/>
              <a:t>право за бажанням складати ЗНО з математики з української мови.</a:t>
            </a:r>
            <a:r>
              <a:rPr lang="uk-UA" dirty="0"/>
              <a:t> </a:t>
            </a:r>
            <a:r>
              <a:rPr lang="uk-UA" dirty="0">
                <a:solidFill>
                  <a:srgbClr val="0000FF"/>
                </a:solidFill>
              </a:rPr>
              <a:t>Заявник додатково надає докази підтвердження тимчасового захисту або документ, що підтверджує право на проживання іноземця, який не є громадянином ЄС</a:t>
            </a:r>
            <a:endParaRPr lang="cs-CZ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00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539750" y="908050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Termíny jednotné přijímací zkoušky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95536" y="1916832"/>
            <a:ext cx="8435975" cy="4770437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50838" indent="-255588"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 indent="-223838"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3838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3838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3838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3838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354013" indent="-252413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2. řádný termín –</a:t>
            </a:r>
            <a:r>
              <a:rPr lang="cs-CZ" altLang="cs-CZ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úterý 13. dubna 2021</a:t>
            </a:r>
          </a:p>
          <a:p>
            <a:pPr algn="just"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cs-CZ" altLang="cs-CZ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na škole uvedené na přihlášce ve druhém pořadí)</a:t>
            </a:r>
          </a:p>
          <a:p>
            <a:pPr marL="352425" indent="-254000" algn="just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náhradní termíny: </a:t>
            </a: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12. a 13. května 2021</a:t>
            </a:r>
          </a:p>
          <a:p>
            <a:pPr marL="352425" indent="-254000" algn="just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 případě onemocnění v den přijímacího řízení je nutné zaslat </a:t>
            </a: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3 dnů </a:t>
            </a: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po termínu zkoušky </a:t>
            </a: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omluvu</a:t>
            </a: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řediteli střední školy</a:t>
            </a:r>
          </a:p>
          <a:p>
            <a:pPr marL="354013" indent="-252413" algn="just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lvl="4" algn="just"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354013" indent="-252413" algn="just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xmlns="" id="{C91E1D1A-7E88-48E0-85E5-9DDFED8D4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864997"/>
              </p:ext>
            </p:extLst>
          </p:nvPr>
        </p:nvGraphicFramePr>
        <p:xfrm>
          <a:off x="501103" y="2132856"/>
          <a:ext cx="8224840" cy="3863340"/>
        </p:xfrm>
        <a:graphic>
          <a:graphicData uri="http://schemas.openxmlformats.org/drawingml/2006/table">
            <a:tbl>
              <a:tblPr/>
              <a:tblGrid>
                <a:gridCol w="1644968">
                  <a:extLst>
                    <a:ext uri="{9D8B030D-6E8A-4147-A177-3AD203B41FA5}">
                      <a16:colId xmlns:a16="http://schemas.microsoft.com/office/drawing/2014/main" xmlns="" val="434313253"/>
                    </a:ext>
                  </a:extLst>
                </a:gridCol>
                <a:gridCol w="1644968">
                  <a:extLst>
                    <a:ext uri="{9D8B030D-6E8A-4147-A177-3AD203B41FA5}">
                      <a16:colId xmlns:a16="http://schemas.microsoft.com/office/drawing/2014/main" xmlns="" val="1407542837"/>
                    </a:ext>
                  </a:extLst>
                </a:gridCol>
                <a:gridCol w="1644968">
                  <a:extLst>
                    <a:ext uri="{9D8B030D-6E8A-4147-A177-3AD203B41FA5}">
                      <a16:colId xmlns:a16="http://schemas.microsoft.com/office/drawing/2014/main" xmlns="" val="2172797392"/>
                    </a:ext>
                  </a:extLst>
                </a:gridCol>
                <a:gridCol w="1644968">
                  <a:extLst>
                    <a:ext uri="{9D8B030D-6E8A-4147-A177-3AD203B41FA5}">
                      <a16:colId xmlns:a16="http://schemas.microsoft.com/office/drawing/2014/main" xmlns="" val="2359341454"/>
                    </a:ext>
                  </a:extLst>
                </a:gridCol>
                <a:gridCol w="1644968">
                  <a:extLst>
                    <a:ext uri="{9D8B030D-6E8A-4147-A177-3AD203B41FA5}">
                      <a16:colId xmlns:a16="http://schemas.microsoft.com/office/drawing/2014/main" xmlns="" val="3602026498"/>
                    </a:ext>
                  </a:extLst>
                </a:gridCol>
              </a:tblGrid>
              <a:tr h="101346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FFFFFF"/>
                          </a:solidFill>
                          <a:effectLst/>
                        </a:rPr>
                        <a:t>TYP OBORU VZDĚLÁNÍ</a:t>
                      </a:r>
                    </a:p>
                  </a:txBody>
                  <a:tcPr marL="142875" marR="142875" marT="95250" marB="95250" anchor="ctr">
                    <a:lnL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004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FFFFFF"/>
                          </a:solidFill>
                          <a:effectLst/>
                        </a:rPr>
                        <a:t>1. ŘÁDNÝ TERMÍN</a:t>
                      </a:r>
                    </a:p>
                  </a:txBody>
                  <a:tcPr marL="142875" marR="142875" marT="95250" marB="95250" anchor="ctr">
                    <a:lnL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004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solidFill>
                            <a:srgbClr val="FFFFFF"/>
                          </a:solidFill>
                          <a:effectLst/>
                        </a:rPr>
                        <a:t>2. ŘÁDNÝ TERMÍN </a:t>
                      </a:r>
                    </a:p>
                  </a:txBody>
                  <a:tcPr marL="142875" marR="142875" marT="95250" marB="95250" anchor="ctr">
                    <a:lnL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004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solidFill>
                            <a:srgbClr val="FFFFFF"/>
                          </a:solidFill>
                          <a:effectLst/>
                        </a:rPr>
                        <a:t>1. NÁHRADNÍ TERMÍN </a:t>
                      </a:r>
                    </a:p>
                  </a:txBody>
                  <a:tcPr marL="142875" marR="142875" marT="95250" marB="95250" anchor="ctr">
                    <a:lnL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004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solidFill>
                            <a:srgbClr val="FFFFFF"/>
                          </a:solidFill>
                          <a:effectLst/>
                        </a:rPr>
                        <a:t>2. NÁHRADNÍ TERMÍN </a:t>
                      </a:r>
                    </a:p>
                  </a:txBody>
                  <a:tcPr marL="142875" marR="142875" marT="95250" marB="95250" anchor="ctr">
                    <a:lnL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00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8916564"/>
                  </a:ext>
                </a:extLst>
              </a:tr>
              <a:tr h="1562100">
                <a:tc>
                  <a:txBody>
                    <a:bodyPr/>
                    <a:lstStyle/>
                    <a:p>
                      <a:r>
                        <a:rPr lang="cs-CZ" sz="1800">
                          <a:solidFill>
                            <a:srgbClr val="111111"/>
                          </a:solidFill>
                          <a:effectLst/>
                        </a:rPr>
                        <a:t>Čtyřleté obory a obory nástavbového studia</a:t>
                      </a:r>
                    </a:p>
                  </a:txBody>
                  <a:tcPr marL="142875" marR="142875" marT="95250" marB="95250" anchor="ctr">
                    <a:lnL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3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111111"/>
                          </a:solidFill>
                          <a:effectLst/>
                        </a:rPr>
                        <a:t>13. </a:t>
                      </a:r>
                      <a:r>
                        <a:rPr lang="cs-CZ" sz="1800" dirty="0">
                          <a:solidFill>
                            <a:srgbClr val="111111"/>
                          </a:solidFill>
                          <a:effectLst/>
                        </a:rPr>
                        <a:t>dubna </a:t>
                      </a:r>
                      <a:r>
                        <a:rPr lang="cs-CZ" sz="1800" dirty="0" smtClean="0">
                          <a:solidFill>
                            <a:srgbClr val="111111"/>
                          </a:solidFill>
                          <a:effectLst/>
                        </a:rPr>
                        <a:t>2023</a:t>
                      </a:r>
                      <a:endParaRPr lang="cs-CZ" sz="180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142875" marR="142875" marT="95250" marB="95250" anchor="ctr">
                    <a:lnL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3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111111"/>
                          </a:solidFill>
                          <a:effectLst/>
                        </a:rPr>
                        <a:t>14. </a:t>
                      </a:r>
                      <a:r>
                        <a:rPr lang="cs-CZ" sz="1800" dirty="0">
                          <a:solidFill>
                            <a:srgbClr val="111111"/>
                          </a:solidFill>
                          <a:effectLst/>
                        </a:rPr>
                        <a:t>dubna </a:t>
                      </a:r>
                      <a:r>
                        <a:rPr lang="cs-CZ" sz="1800" dirty="0" smtClean="0">
                          <a:solidFill>
                            <a:srgbClr val="111111"/>
                          </a:solidFill>
                          <a:effectLst/>
                        </a:rPr>
                        <a:t>2023</a:t>
                      </a:r>
                      <a:endParaRPr lang="cs-CZ" sz="180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142875" marR="142875" marT="95250" marB="95250" anchor="ctr">
                    <a:lnL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3F5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111111"/>
                          </a:solidFill>
                          <a:effectLst/>
                        </a:rPr>
                        <a:t>10. května </a:t>
                      </a:r>
                      <a:r>
                        <a:rPr lang="cs-CZ" sz="1800" dirty="0" smtClean="0">
                          <a:solidFill>
                            <a:srgbClr val="111111"/>
                          </a:solidFill>
                          <a:effectLst/>
                        </a:rPr>
                        <a:t>2023</a:t>
                      </a:r>
                      <a:r>
                        <a:rPr lang="cs-CZ" sz="1800" dirty="0">
                          <a:solidFill>
                            <a:srgbClr val="111111"/>
                          </a:solidFill>
                          <a:effectLst/>
                        </a:rPr>
                        <a:t> </a:t>
                      </a:r>
                    </a:p>
                  </a:txBody>
                  <a:tcPr marL="142875" marR="142875" marT="95250" marB="95250" anchor="ctr">
                    <a:lnL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3F5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111111"/>
                          </a:solidFill>
                          <a:effectLst/>
                        </a:rPr>
                        <a:t>11. května </a:t>
                      </a:r>
                      <a:r>
                        <a:rPr lang="cs-CZ" sz="1800" dirty="0" smtClean="0">
                          <a:solidFill>
                            <a:srgbClr val="111111"/>
                          </a:solidFill>
                          <a:effectLst/>
                        </a:rPr>
                        <a:t>2023</a:t>
                      </a:r>
                      <a:r>
                        <a:rPr lang="cs-CZ" sz="1800" dirty="0">
                          <a:solidFill>
                            <a:srgbClr val="111111"/>
                          </a:solidFill>
                          <a:effectLst/>
                        </a:rPr>
                        <a:t> </a:t>
                      </a:r>
                    </a:p>
                  </a:txBody>
                  <a:tcPr marL="142875" marR="142875" marT="95250" marB="95250" anchor="ctr">
                    <a:lnL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3690727"/>
                  </a:ext>
                </a:extLst>
              </a:tr>
              <a:tr h="1287780">
                <a:tc>
                  <a:txBody>
                    <a:bodyPr/>
                    <a:lstStyle/>
                    <a:p>
                      <a:r>
                        <a:rPr lang="cs-CZ" sz="1800">
                          <a:solidFill>
                            <a:srgbClr val="111111"/>
                          </a:solidFill>
                          <a:effectLst/>
                        </a:rPr>
                        <a:t>Obory šestiletých a osmiletých gymnázií</a:t>
                      </a:r>
                    </a:p>
                  </a:txBody>
                  <a:tcPr marL="142875" marR="142875" marT="95250" marB="95250" anchor="ctr">
                    <a:lnL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3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111111"/>
                          </a:solidFill>
                          <a:effectLst/>
                        </a:rPr>
                        <a:t>17. </a:t>
                      </a:r>
                      <a:r>
                        <a:rPr lang="cs-CZ" sz="1800" dirty="0">
                          <a:solidFill>
                            <a:srgbClr val="111111"/>
                          </a:solidFill>
                          <a:effectLst/>
                        </a:rPr>
                        <a:t>dubna </a:t>
                      </a:r>
                      <a:r>
                        <a:rPr lang="cs-CZ" sz="1800" dirty="0" smtClean="0">
                          <a:solidFill>
                            <a:srgbClr val="111111"/>
                          </a:solidFill>
                          <a:effectLst/>
                        </a:rPr>
                        <a:t>2023</a:t>
                      </a:r>
                      <a:endParaRPr lang="cs-CZ" sz="180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142875" marR="142875" marT="95250" marB="95250" anchor="ctr">
                    <a:lnL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3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111111"/>
                          </a:solidFill>
                          <a:effectLst/>
                        </a:rPr>
                        <a:t>18. </a:t>
                      </a:r>
                      <a:r>
                        <a:rPr lang="cs-CZ" sz="1800" dirty="0">
                          <a:solidFill>
                            <a:srgbClr val="111111"/>
                          </a:solidFill>
                          <a:effectLst/>
                        </a:rPr>
                        <a:t>dubna </a:t>
                      </a:r>
                      <a:r>
                        <a:rPr lang="cs-CZ" sz="1800" dirty="0" smtClean="0">
                          <a:solidFill>
                            <a:srgbClr val="111111"/>
                          </a:solidFill>
                          <a:effectLst/>
                        </a:rPr>
                        <a:t>2023</a:t>
                      </a:r>
                      <a:endParaRPr lang="cs-CZ" sz="1800" dirty="0">
                        <a:solidFill>
                          <a:srgbClr val="111111"/>
                        </a:solidFill>
                        <a:effectLst/>
                      </a:endParaRPr>
                    </a:p>
                  </a:txBody>
                  <a:tcPr marL="142875" marR="142875" marT="95250" marB="95250" anchor="ctr">
                    <a:lnL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FAFA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3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841076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251520" y="764704"/>
            <a:ext cx="8589640" cy="100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Přijímací řízení do oborů vzdělávání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 talentovou zkouškou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46574" y="1844824"/>
            <a:ext cx="8435975" cy="432435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50838" indent="-255588"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95250" indent="0"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• Ředitel školy pro obory vzdělání s talentovou zkouškou stanoví min. dva termíny talentové zkoušky, </a:t>
            </a:r>
          </a:p>
          <a:p>
            <a:pPr marL="95250" indent="0"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 to v termínech:</a:t>
            </a:r>
          </a:p>
          <a:p>
            <a:pPr marL="95250" indent="0"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24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pro obory středního vzdělání s talentovou zkouškou</a:t>
            </a:r>
            <a:endParaRPr lang="cs-CZ" altLang="cs-CZ" sz="2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95250" indent="0"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od 2. do 15. ledna</a:t>
            </a:r>
          </a:p>
          <a:p>
            <a:pPr marL="95250" indent="0"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24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pro sportovní gymnázia (GSP)</a:t>
            </a:r>
          </a:p>
          <a:p>
            <a:pPr marL="95250" indent="0"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od 2. ledna do 15. února </a:t>
            </a:r>
          </a:p>
          <a:p>
            <a:pPr marL="95250" indent="0"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24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pro obory konzervatoří</a:t>
            </a:r>
          </a:p>
          <a:p>
            <a:pPr marL="95250" indent="0"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od 15. do 31. ledna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xmlns="" id="{D9BC8932-B72C-4950-AE7A-49019F2FB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Školní přijímací zkouška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xmlns="" id="{F9154165-B384-4CC0-85E2-725DB3AB2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0" marR="0" lvl="0" indent="0" algn="l" defTabSz="449263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1B587C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icrosoft YaHei" charset="-122"/>
                <a:cs typeface="Calibri" pitchFamily="34" charset="0"/>
              </a:rPr>
              <a:t>Ředitel střední školy může stanovit 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itchFamily="34" charset="0"/>
                <a:ea typeface="Microsoft YaHei" charset="-122"/>
                <a:cs typeface="Calibri" pitchFamily="34" charset="0"/>
              </a:rPr>
              <a:t>školní přijímací zkoušku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icrosoft YaHei" charset="-122"/>
                <a:cs typeface="Calibri" pitchFamily="34" charset="0"/>
              </a:rPr>
              <a:t>, přičemž stanoví v 1. kole min. dva termíny, a to </a:t>
            </a:r>
          </a:p>
          <a:p>
            <a:pPr marL="95250" marR="0" lvl="0" indent="0" algn="l" defTabSz="449263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1B587C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Microsoft YaHei" charset="-122"/>
              <a:cs typeface="Calibri" pitchFamily="34" charset="0"/>
            </a:endParaRPr>
          </a:p>
          <a:p>
            <a:pPr marL="95250" marR="0" lvl="0" indent="0" algn="l" defTabSz="449263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1B587C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itchFamily="34" charset="0"/>
                <a:ea typeface="Microsoft YaHei" charset="-122"/>
                <a:cs typeface="Calibri" pitchFamily="34" charset="0"/>
              </a:rPr>
              <a:t>pro obory vzdělání s maturitní zkouškou</a:t>
            </a:r>
          </a:p>
          <a:p>
            <a:pPr marL="95250" marR="0" lvl="0" indent="0" algn="l" defTabSz="449263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1B587C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Microsoft YaHei" charset="-122"/>
                <a:cs typeface="Calibri" pitchFamily="34" charset="0"/>
              </a:rPr>
              <a:t>od 12. dubna do 28. dubna </a:t>
            </a:r>
          </a:p>
          <a:p>
            <a:pPr marL="95250" marR="0" lvl="0" indent="0" algn="l" defTabSz="449263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1B587C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icrosoft YaHei" charset="-122"/>
                <a:cs typeface="Calibri" pitchFamily="34" charset="0"/>
              </a:rPr>
              <a:t> </a:t>
            </a:r>
          </a:p>
          <a:p>
            <a:pPr marL="95250" marR="0" lvl="0" indent="0" algn="l" defTabSz="449263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1B587C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itchFamily="34" charset="0"/>
                <a:ea typeface="Microsoft YaHei" charset="-122"/>
                <a:cs typeface="Calibri" pitchFamily="34" charset="0"/>
              </a:rPr>
              <a:t>pro ostatní obory vzdělání</a:t>
            </a:r>
            <a:endParaRPr lang="cs-CZ" altLang="cs-CZ" sz="2400" b="1" kern="1200" dirty="0">
              <a:solidFill>
                <a:srgbClr val="0000FF"/>
              </a:solidFill>
              <a:latin typeface="Calibri" pitchFamily="34" charset="0"/>
              <a:ea typeface="Microsoft YaHei" charset="-122"/>
              <a:cs typeface="Calibri" pitchFamily="34" charset="0"/>
            </a:endParaRPr>
          </a:p>
          <a:p>
            <a:pPr marL="95250" marR="0" lvl="0" indent="0" algn="l" defTabSz="449263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1B587C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Microsoft YaHei" charset="-122"/>
                <a:cs typeface="Calibri" pitchFamily="34" charset="0"/>
              </a:rPr>
              <a:t>od 22. dubna do 30. dubna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icrosoft YaHei" charset="-122"/>
                <a:cs typeface="Calibri" pitchFamily="34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7638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468313" y="836613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Kritéria přijímacího řízení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95536" y="1412776"/>
            <a:ext cx="8424862" cy="496887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55600" indent="-250825"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9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</a:t>
            </a:r>
          </a:p>
          <a:p>
            <a:pPr marL="352425">
              <a:lnSpc>
                <a:spcPct val="9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jednotná přijímací zkouška</a:t>
            </a:r>
          </a:p>
          <a:p>
            <a:pPr marL="352425">
              <a:lnSpc>
                <a:spcPct val="90000"/>
              </a:lnSpc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Výsledek jednotné PZ se na celkovém hodnocení uchazeče podílí 60 %  kromě Gymnázií se sportovní přípravou (zde pouze 40 %)</a:t>
            </a:r>
          </a:p>
          <a:p>
            <a:pPr marL="352425">
              <a:lnSpc>
                <a:spcPct val="90000"/>
              </a:lnSpc>
              <a:spcBef>
                <a:spcPts val="300"/>
              </a:spcBef>
              <a:buClr>
                <a:srgbClr val="1B587C"/>
              </a:buClr>
              <a:defRPr/>
            </a:pPr>
            <a:endParaRPr lang="cs-CZ" altLang="cs-CZ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52425">
              <a:lnSpc>
                <a:spcPct val="90000"/>
              </a:lnSpc>
              <a:spcBef>
                <a:spcPts val="300"/>
              </a:spcBef>
              <a:buClr>
                <a:srgbClr val="1B587C"/>
              </a:buClr>
              <a:buFont typeface="Times New Roman" pitchFamily="16" charset="0"/>
              <a:buChar char="•"/>
              <a:defRPr/>
            </a:pP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hodnocení na vysvědčení z předchozího vzdělávání</a:t>
            </a:r>
          </a:p>
          <a:p>
            <a:pPr marL="352425">
              <a:lnSpc>
                <a:spcPct val="90000"/>
              </a:lnSpc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cs-CZ" altLang="cs-CZ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cs-CZ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souladu s § 1 odst. 7 vyhlášky č. 353/2016 Sb. školy nemohou v přijímacím řízení </a:t>
            </a:r>
          </a:p>
          <a:p>
            <a:pPr marL="352425">
              <a:lnSpc>
                <a:spcPct val="90000"/>
              </a:lnSpc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hodnotit hodnocení na vysvědčení za druhé pololetí školního roku 2019/2020. </a:t>
            </a:r>
            <a:endParaRPr lang="cs-CZ" altLang="cs-CZ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FontTx/>
              <a:buNone/>
              <a:defRPr/>
            </a:pPr>
            <a:endParaRPr lang="cs-CZ" altLang="cs-CZ" sz="2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52425">
              <a:lnSpc>
                <a:spcPct val="9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školní přijímací zkouška, je-li stanovena </a:t>
            </a:r>
          </a:p>
          <a:p>
            <a:pPr marL="352425">
              <a:lnSpc>
                <a:spcPct val="90000"/>
              </a:lnSpc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(v kompetenci ředitele SŠ)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FontTx/>
              <a:buNone/>
              <a:defRPr/>
            </a:pPr>
            <a:endParaRPr lang="cs-CZ" altLang="cs-CZ" sz="2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52425">
              <a:lnSpc>
                <a:spcPct val="9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případně další skutečnosti, které osvědčují vhodné schopnosti, vědomosti a zájmy uchazeče </a:t>
            </a:r>
            <a:r>
              <a:rPr lang="cs-CZ" altLang="cs-CZ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(soutěže, olympiády, …)</a:t>
            </a:r>
          </a:p>
          <a:p>
            <a:pPr marL="352425">
              <a:lnSpc>
                <a:spcPct val="9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endParaRPr lang="cs-CZ" altLang="cs-CZ" sz="2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52425">
              <a:lnSpc>
                <a:spcPct val="9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endParaRPr lang="cs-CZ" altLang="cs-CZ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FontTx/>
              <a:buNone/>
              <a:defRPr/>
            </a:pPr>
            <a:endParaRPr lang="cs-CZ" altLang="cs-CZ" sz="2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FontTx/>
              <a:buNone/>
              <a:defRPr/>
            </a:pPr>
            <a:endParaRPr lang="cs-CZ" altLang="cs-CZ" sz="2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FontTx/>
              <a:buNone/>
              <a:defRPr/>
            </a:pPr>
            <a:endParaRPr lang="cs-CZ" altLang="cs-CZ" sz="2600" u="sng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FontTx/>
              <a:buNone/>
              <a:defRPr/>
            </a:pPr>
            <a:endParaRPr lang="cs-CZ" altLang="cs-CZ" sz="26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FontTx/>
              <a:buNone/>
              <a:defRPr/>
            </a:pPr>
            <a:endParaRPr lang="cs-CZ" altLang="cs-CZ" sz="26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cs-CZ" altLang="cs-CZ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endParaRPr lang="cs-CZ" altLang="cs-CZ" sz="2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Kritéria přijímacího řízení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65125" indent="-250825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Ředitelé SŠ zveřejní kritéria přijímacího řízení na</a:t>
            </a:r>
          </a:p>
          <a:p>
            <a:pPr marL="365125" indent="-250825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webových stránkách středních škol.</a:t>
            </a:r>
          </a:p>
          <a:p>
            <a:pPr marL="365125" indent="-250825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5125" indent="-250825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u="sng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pro SŠ s talentovou zkouškou</a:t>
            </a:r>
          </a:p>
          <a:p>
            <a:pPr marL="365125" indent="-250825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do 31. 10. </a:t>
            </a:r>
            <a:r>
              <a:rPr lang="cs-CZ" altLang="cs-CZ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2022</a:t>
            </a:r>
            <a:endParaRPr lang="cs-CZ" altLang="cs-CZ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65125" indent="-250825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endParaRPr lang="cs-CZ" altLang="cs-CZ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365125" indent="-250825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u="sng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pro SŠ bez talentové zkoušky</a:t>
            </a:r>
          </a:p>
          <a:p>
            <a:pPr marL="365125" indent="-250825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do 31. 1. </a:t>
            </a:r>
            <a:r>
              <a:rPr lang="cs-CZ" altLang="cs-CZ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2023</a:t>
            </a:r>
            <a:endParaRPr lang="cs-CZ" altLang="cs-CZ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65125" indent="-250825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endParaRPr lang="cs-CZ" altLang="cs-CZ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365125" indent="-250825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468313" y="836613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Co když žák onemocní v době přijímacích zkoušek?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0" y="2348880"/>
            <a:ext cx="8893175" cy="432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65125" indent="-250825" algn="just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„Ředitel školy vyhlásí náhradní termín uchazeči, který se pro vážné důvody k přijímací nebo talentové zkoušce v určeném termínu nedostaví a svoji neúčast </a:t>
            </a:r>
            <a:r>
              <a:rPr lang="cs-CZ" altLang="cs-CZ" sz="24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řádně písemně omluví řediteli školy </a:t>
            </a:r>
            <a:r>
              <a:rPr lang="cs-CZ" altLang="cs-CZ" sz="24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nejpozději </a:t>
            </a:r>
            <a:r>
              <a:rPr lang="cs-CZ" altLang="cs-CZ" sz="24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3 dnů</a:t>
            </a:r>
            <a:r>
              <a:rPr lang="cs-CZ" altLang="cs-CZ" sz="24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po termínu stanoveném pro přijímací nebo talentovou zkoušku.“ </a:t>
            </a:r>
          </a:p>
          <a:p>
            <a:pPr marL="365125" indent="-250825" algn="just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endParaRPr lang="cs-CZ" altLang="cs-CZ" sz="24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5125" indent="-250825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5125" indent="-250825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Zkouška v náhradním termínu se koná n</a:t>
            </a: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ejpozději do 1 měsíce </a:t>
            </a: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po termínu konání řádné přijímací nebo talentové zkoušky.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67544" y="836712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Jakou střední školu vybrat?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67544" y="2060848"/>
            <a:ext cx="8229600" cy="432435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60363" indent="-255588"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papír A4 – 2 části (plusy a mínusy)</a:t>
            </a:r>
          </a:p>
          <a:p>
            <a:pPr>
              <a:spcBef>
                <a:spcPts val="300"/>
              </a:spcBef>
              <a:buClr>
                <a:srgbClr val="1B587C"/>
              </a:buClr>
              <a:buFont typeface="Wingdings" charset="2"/>
              <a:buChar char="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zájmy, koníčky (+ / -)</a:t>
            </a:r>
          </a:p>
          <a:p>
            <a:pPr>
              <a:spcBef>
                <a:spcPts val="300"/>
              </a:spcBef>
              <a:buClr>
                <a:srgbClr val="1B587C"/>
              </a:buClr>
              <a:buFont typeface="Wingdings" charset="2"/>
              <a:buChar char="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jaké předměty ve škole (+ / -)</a:t>
            </a:r>
          </a:p>
          <a:p>
            <a:pPr>
              <a:spcBef>
                <a:spcPts val="300"/>
              </a:spcBef>
              <a:buClr>
                <a:srgbClr val="1B587C"/>
              </a:buClr>
              <a:buFont typeface="Wingdings" charset="2"/>
              <a:buChar char="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studijní typ (+ jsem / - nejsem)</a:t>
            </a:r>
          </a:p>
          <a:p>
            <a:pPr>
              <a:spcBef>
                <a:spcPts val="300"/>
              </a:spcBef>
              <a:buClr>
                <a:srgbClr val="1B587C"/>
              </a:buClr>
              <a:buFont typeface="Wingdings" charset="2"/>
              <a:buChar char="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maturitní zkouška (+ chci MZ / - nechci MZ)</a:t>
            </a:r>
          </a:p>
          <a:p>
            <a:pPr>
              <a:spcBef>
                <a:spcPts val="300"/>
              </a:spcBef>
              <a:buClr>
                <a:srgbClr val="1B587C"/>
              </a:buClr>
              <a:buFont typeface="Wingdings" charset="2"/>
              <a:buChar char="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VŠ (+ směřuji na VŠ / - nesměřuji na VŠ)</a:t>
            </a:r>
          </a:p>
          <a:p>
            <a:pPr>
              <a:spcBef>
                <a:spcPts val="300"/>
              </a:spcBef>
              <a:buClr>
                <a:srgbClr val="1B587C"/>
              </a:buClr>
              <a:buFont typeface="Wingdings" charset="2"/>
              <a:buChar char="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délka každodenního dojíždění</a:t>
            </a:r>
          </a:p>
          <a:p>
            <a:pPr marL="363538" indent="-252413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  <a:buClr>
                <a:srgbClr val="1B587C"/>
              </a:buClr>
              <a:buFont typeface="Wingdings" charset="2"/>
              <a:buChar char="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porovnáme s požadavky a typem vybrané SŠ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468313" y="908050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V případě přijetí na SŠ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0" y="2205038"/>
            <a:ext cx="8697913" cy="345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65125" indent="-250825" algn="just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Pokud byl uchazeč přijat ke vzdělávání na SŠ, musí svůj úmysl stát se žákem příslušného oboru vzdělání a formy vzdělávání na dané škole potvrdit </a:t>
            </a:r>
            <a:r>
              <a:rPr lang="cs-CZ" altLang="cs-CZ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Z</a:t>
            </a:r>
            <a:r>
              <a:rPr lang="cs-CZ" alt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ápisovým </a:t>
            </a:r>
            <a:r>
              <a:rPr lang="cs-CZ" altLang="cs-CZ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lístkem </a:t>
            </a:r>
            <a:r>
              <a:rPr lang="cs-CZ" altLang="cs-CZ" sz="28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10 pracovních dnů ode dne veřejného vyvěšení výsledků přijímacího testu.</a:t>
            </a:r>
          </a:p>
          <a:p>
            <a:pPr marL="365125" indent="-250825" algn="just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	Zápisový lístek obdrží v průběhu měsíce března od </a:t>
            </a:r>
            <a:r>
              <a:rPr lang="cs-CZ" altLang="cs-CZ" sz="28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vých</a:t>
            </a:r>
            <a:r>
              <a:rPr lang="cs-CZ" altLang="cs-CZ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poradce na ZŠ.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57200" y="404664"/>
            <a:ext cx="8229600" cy="8640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V případě nepřijetí na SŠ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57200" y="1268760"/>
            <a:ext cx="8229600" cy="5305078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65125" indent="-250825" eaLnBrk="0" hangingPunct="0"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cs-CZ" altLang="cs-CZ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Odvolání proti rozhodnutí ředitele školy 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lze podat </a:t>
            </a: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lhůtě 3 pracovních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dnů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od doručení rozhodnutí.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ts val="300"/>
              </a:spcBef>
              <a:buClrTx/>
              <a:buFontTx/>
              <a:buChar char="-"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cs-CZ" altLang="cs-CZ" sz="2000" dirty="0">
                <a:solidFill>
                  <a:srgbClr val="000000"/>
                </a:solidFill>
                <a:latin typeface="Calibri" panose="020F0502020204030204" pitchFamily="34" charset="0"/>
              </a:rPr>
              <a:t>očet dalších kol přijímacího řízení není omezen</a:t>
            </a:r>
          </a:p>
          <a:p>
            <a:pPr eaLnBrk="1" hangingPunct="1">
              <a:spcBef>
                <a:spcPts val="300"/>
              </a:spcBef>
              <a:buClrTx/>
              <a:buFontTx/>
              <a:buChar char="-"/>
              <a:defRPr/>
            </a:pPr>
            <a:endParaRPr lang="cs-CZ" altLang="cs-CZ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300"/>
              </a:spcBef>
              <a:buClrTx/>
              <a:buFontTx/>
              <a:buChar char="-"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alibri" panose="020F0502020204030204" pitchFamily="34" charset="0"/>
              </a:rPr>
              <a:t>ředitel SŠ zveřejní počty volných míst, kritéria a termíny ve škole a způsobem umožňujícím dálkový přístup</a:t>
            </a:r>
          </a:p>
          <a:p>
            <a:pPr eaLnBrk="1" hangingPunct="1">
              <a:spcBef>
                <a:spcPts val="300"/>
              </a:spcBef>
              <a:buClrTx/>
              <a:buFontTx/>
              <a:buChar char="-"/>
              <a:defRPr/>
            </a:pPr>
            <a:endParaRPr lang="cs-CZ" altLang="cs-CZ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300"/>
              </a:spcBef>
              <a:buClrTx/>
              <a:buFontTx/>
              <a:buChar char="-"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alibri" panose="020F0502020204030204" pitchFamily="34" charset="0"/>
              </a:rPr>
              <a:t>tyto informace jsou souhrnně zveřejňovány na </a:t>
            </a:r>
          </a:p>
          <a:p>
            <a:pPr eaLnBrk="1" hangingPunct="1">
              <a:spcBef>
                <a:spcPts val="300"/>
              </a:spcBef>
              <a:buClrTx/>
              <a:buFontTx/>
              <a:buChar char="-"/>
              <a:defRPr/>
            </a:pPr>
            <a:r>
              <a:rPr lang="cs-CZ" sz="2000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⌂ | Moravskoslezský kraj | (msk.cz)</a:t>
            </a:r>
            <a:endParaRPr lang="cs-CZ" sz="2000" dirty="0">
              <a:solidFill>
                <a:srgbClr val="0000FF"/>
              </a:solidFill>
            </a:endParaRPr>
          </a:p>
          <a:p>
            <a:pPr marL="114300" indent="0" eaLnBrk="1" hangingPunct="1">
              <a:spcBef>
                <a:spcPts val="300"/>
              </a:spcBef>
              <a:buClrTx/>
              <a:defRPr/>
            </a:pPr>
            <a:endParaRPr lang="cs-CZ" altLang="cs-CZ" sz="20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114300" indent="0" eaLnBrk="1" hangingPunct="1">
              <a:spcBef>
                <a:spcPts val="300"/>
              </a:spcBef>
              <a:buClrTx/>
              <a:defRPr/>
            </a:pPr>
            <a:r>
              <a:rPr lang="cs-CZ" altLang="cs-CZ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V dalším kole přijímacího řízení</a:t>
            </a:r>
            <a:endParaRPr lang="cs-CZ" altLang="cs-CZ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300"/>
              </a:spcBef>
              <a:buClrTx/>
              <a:buFontTx/>
              <a:buChar char="-"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alibri" panose="020F0502020204030204" pitchFamily="34" charset="0"/>
              </a:rPr>
              <a:t>neomezené množství přihlášek – </a:t>
            </a:r>
            <a:r>
              <a:rPr lang="cs-CZ" altLang="cs-CZ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na jeden formulář přihlášky se vždy vyplní </a:t>
            </a:r>
            <a:r>
              <a:rPr lang="cs-CZ" altLang="cs-CZ" sz="2000" dirty="0">
                <a:solidFill>
                  <a:srgbClr val="000000"/>
                </a:solidFill>
                <a:latin typeface="Calibri" panose="020F0502020204030204" pitchFamily="34" charset="0"/>
              </a:rPr>
              <a:t>jen jedna škola (jedna kolonka</a:t>
            </a:r>
            <a:r>
              <a:rPr lang="cs-CZ" altLang="cs-CZ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).</a:t>
            </a:r>
          </a:p>
          <a:p>
            <a:pPr eaLnBrk="1" hangingPunct="1">
              <a:spcBef>
                <a:spcPts val="300"/>
              </a:spcBef>
              <a:buClrTx/>
              <a:buFontTx/>
              <a:buChar char="-"/>
              <a:defRPr/>
            </a:pPr>
            <a:r>
              <a:rPr lang="cs-CZ" altLang="cs-CZ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Nová Jednotná přijímací zkouška se již nekoná</a:t>
            </a:r>
            <a:endParaRPr lang="cs-CZ" altLang="cs-CZ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74879CE6-34B1-43FF-AB5D-2A4959B3E8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547664" y="1916832"/>
            <a:ext cx="6192688" cy="4797152"/>
          </a:xfrm>
          <a:prstGeom prst="rect">
            <a:avLst/>
          </a:prstGeom>
        </p:spPr>
      </p:pic>
      <p:sp>
        <p:nvSpPr>
          <p:cNvPr id="8" name="Nadpis 7">
            <a:extLst>
              <a:ext uri="{FF2B5EF4-FFF2-40B4-BE49-F238E27FC236}">
                <a16:creationId xmlns:a16="http://schemas.microsoft.com/office/drawing/2014/main" xmlns="" id="{ECF58372-D3B1-4DD6-8060-346E9FB0B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81" y="620688"/>
            <a:ext cx="8224838" cy="1062038"/>
          </a:xfrm>
        </p:spPr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Držím palce, ať vám vše vyjde, jak si přejete </a:t>
            </a:r>
          </a:p>
        </p:txBody>
      </p:sp>
    </p:spTree>
    <p:extLst>
      <p:ext uri="{BB962C8B-B14F-4D97-AF65-F5344CB8AC3E}">
        <p14:creationId xmlns:p14="http://schemas.microsoft.com/office/powerpoint/2010/main" val="160086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539552" y="548680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Užitečné internetové odkazy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395536" y="1628800"/>
            <a:ext cx="8229600" cy="432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60363" indent="-255588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cs-CZ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MŠMT ČR (msmt.cz)</a:t>
            </a:r>
            <a:endParaRPr lang="cs-CZ" sz="1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-255588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cs-CZ" altLang="cs-CZ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www.cermat.cz</a:t>
            </a:r>
            <a:endParaRPr lang="cs-CZ" altLang="cs-CZ" sz="1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-255588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cs-CZ" sz="1400" dirty="0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Školství | Moravskoslezský kraj | (msk.cz)</a:t>
            </a:r>
            <a:endParaRPr lang="cs-CZ" sz="1400" dirty="0">
              <a:solidFill>
                <a:srgbClr val="0000FF"/>
              </a:solidFill>
            </a:endParaRPr>
          </a:p>
          <a:p>
            <a:pPr marL="360363" indent="-255588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cs-CZ" sz="1400" dirty="0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Vysoké školy, střední školy, ZŠ a jazykové školy v celé ČR (atlasskolstvi.cz)</a:t>
            </a:r>
            <a:endParaRPr lang="cs-CZ" altLang="cs-CZ" sz="1400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 marL="360363" indent="-255588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cs-CZ" sz="1400" dirty="0">
                <a:solidFill>
                  <a:srgbClr val="0000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Informační systém o uplatnění absolventů škol na trhu práce | Infoabsolvent.cz</a:t>
            </a:r>
            <a:endParaRPr lang="cs-CZ" sz="1400" dirty="0">
              <a:solidFill>
                <a:srgbClr val="0000FF"/>
              </a:solidFill>
            </a:endParaRPr>
          </a:p>
          <a:p>
            <a:pPr marL="360363" indent="-255588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cs-CZ" sz="1400" dirty="0">
                <a:solidFill>
                  <a:srgbClr val="0000FF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Na jakou práci se hodíš? Test osobnosti (emiero.cz)</a:t>
            </a:r>
            <a:endParaRPr lang="cs-CZ" sz="1400" dirty="0">
              <a:solidFill>
                <a:srgbClr val="0000FF"/>
              </a:solidFill>
            </a:endParaRPr>
          </a:p>
          <a:p>
            <a:pPr marL="360363" indent="-255588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pt-BR" sz="1400" dirty="0">
                <a:solidFill>
                  <a:srgbClr val="0000FF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Národní soustava povolání (nsp.cz)</a:t>
            </a:r>
            <a:endParaRPr lang="cs-CZ" sz="1400" dirty="0">
              <a:solidFill>
                <a:srgbClr val="0000FF"/>
              </a:solidFill>
            </a:endParaRPr>
          </a:p>
          <a:p>
            <a:pPr marL="360363" indent="-255588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cs-CZ" sz="1400" dirty="0">
                <a:solidFill>
                  <a:srgbClr val="0000FF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Online veletrh středních škol Moravskoslezského kraje (msk.cz)</a:t>
            </a:r>
            <a:endParaRPr lang="cs-CZ" sz="1400" dirty="0">
              <a:solidFill>
                <a:srgbClr val="0000FF"/>
              </a:solidFill>
            </a:endParaRPr>
          </a:p>
          <a:p>
            <a:pPr marL="360363" indent="-255588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cs-CZ" sz="1400" dirty="0">
                <a:solidFill>
                  <a:srgbClr val="0000FF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Můj život po škole - rozcestník (mujzivotposkole.cz)</a:t>
            </a:r>
            <a:endParaRPr lang="cs-CZ" sz="1400" dirty="0">
              <a:solidFill>
                <a:srgbClr val="0000FF"/>
              </a:solidFill>
            </a:endParaRPr>
          </a:p>
          <a:p>
            <a:pPr marL="360363" indent="-255588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stránky jednotlivých středních škol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539750" y="908050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Cenné zdroje informací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79512" y="1988840"/>
            <a:ext cx="8435975" cy="468052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60363" indent="-255588"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Veletrh středních škol </a:t>
            </a:r>
            <a:r>
              <a:rPr lang="cs-CZ" altLang="cs-CZ" sz="2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2022</a:t>
            </a:r>
            <a:endParaRPr lang="cs-CZ" altLang="cs-CZ" sz="2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Dny otevřených dveří na SŠ</a:t>
            </a:r>
          </a:p>
          <a:p>
            <a:pPr marL="361950" indent="-254000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Informační a poradenské středisko ÚP Havířov – Junácká ulice</a:t>
            </a:r>
          </a:p>
          <a:p>
            <a:pPr marL="104775" indent="0" algn="just"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	(</a:t>
            </a: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 říjnu jsme se žáky 9. ročníku navštívili)</a:t>
            </a:r>
          </a:p>
          <a:p>
            <a:pPr algn="just"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endParaRPr lang="cs-CZ" altLang="cs-CZ" sz="24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539750" y="836613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Přihlášky na SŠ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9750" y="1844675"/>
            <a:ext cx="8229600" cy="4325938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65125" indent="-250825"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Kde tiskopisy přihlášek  získáte?</a:t>
            </a: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endParaRPr lang="cs-CZ" altLang="cs-CZ" sz="20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342900">
              <a:lnSpc>
                <a:spcPct val="8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první dvě již předvyplněné od </a:t>
            </a:r>
            <a:r>
              <a:rPr lang="cs-CZ" altLang="cs-CZ" sz="20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vých</a:t>
            </a:r>
            <a:r>
              <a:rPr lang="cs-CZ" altLang="cs-CZ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poradce v prvním týdnu v únoru</a:t>
            </a:r>
          </a:p>
          <a:p>
            <a:pPr marL="114300" indent="0">
              <a:lnSpc>
                <a:spcPct val="80000"/>
              </a:lnSpc>
              <a:spcBef>
                <a:spcPts val="300"/>
              </a:spcBef>
              <a:buClrTx/>
              <a:defRPr/>
            </a:pPr>
            <a:r>
              <a:rPr lang="cs-CZ" altLang="cs-CZ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Kolik přihlášek můžete podat?</a:t>
            </a: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endParaRPr lang="cs-CZ" altLang="cs-CZ" sz="2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0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2x na SŠ s talentovou zkouškou a sportovní gymnázia 									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(modrý formulář přihlášky)</a:t>
            </a: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		</a:t>
            </a:r>
            <a:r>
              <a:rPr lang="cs-CZ" altLang="cs-CZ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do 30. 11. </a:t>
            </a:r>
            <a:r>
              <a:rPr lang="cs-CZ" altLang="cs-CZ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2022</a:t>
            </a:r>
            <a:endParaRPr lang="cs-CZ" altLang="cs-CZ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endParaRPr lang="cs-CZ" altLang="cs-CZ" sz="2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endParaRPr lang="cs-CZ" altLang="cs-CZ" sz="2000" b="1" dirty="0">
              <a:solidFill>
                <a:srgbClr val="FF3399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000" b="1" dirty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2x na SŠ bez talentové zkoušky 			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(růžový formulář přihlášky)</a:t>
            </a: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		</a:t>
            </a: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altLang="cs-CZ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do</a:t>
            </a: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altLang="cs-CZ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1. 3. 2022</a:t>
            </a:r>
            <a:endParaRPr lang="cs-CZ" altLang="cs-CZ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539750" y="908050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Možnosti vyplnění přihlášky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67544" y="1916832"/>
            <a:ext cx="8435975" cy="475297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50838" indent="-255588"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354013" indent="-252413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endParaRPr lang="cs-CZ" altLang="cs-CZ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pokud žák podává dvě přihlášky, obě přihlášky musí být stejné, </a:t>
            </a:r>
          </a:p>
          <a:p>
            <a:pPr marL="95250" indent="0"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tzn. </a:t>
            </a:r>
            <a:r>
              <a:rPr lang="cs-CZ" sz="2000" b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stejné pořadí škol a oborů na obou přihláškách</a:t>
            </a:r>
            <a:r>
              <a:rPr lang="cs-CZ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jinak jsou přihlášky neplatné!</a:t>
            </a:r>
          </a:p>
          <a:p>
            <a:pPr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endParaRPr lang="cs-CZ" altLang="cs-CZ" sz="20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</a:t>
            </a:r>
            <a:endParaRPr lang="cs-CZ" altLang="cs-CZ" sz="20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endParaRPr lang="cs-CZ" altLang="cs-CZ" sz="2000" b="1" u="sng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95250" indent="0">
              <a:spcBef>
                <a:spcPts val="300"/>
              </a:spcBef>
              <a:buClr>
                <a:srgbClr val="1B587C"/>
              </a:buClr>
              <a:defRPr/>
            </a:pPr>
            <a:endParaRPr lang="cs-CZ" altLang="cs-CZ" sz="20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571500" y="571500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Jak vyplnit přihlášku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95536" y="1556792"/>
            <a:ext cx="8435975" cy="496887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50838" indent="-255588"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návod k vyplnění přihlášky 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na stránkách MŠMT nebo Cermatu.             přiložen je na TEAMS, žák ho dostane i papírové formě současně s přihláškou</a:t>
            </a:r>
          </a:p>
          <a:p>
            <a:pPr marL="352425" indent="-254000">
              <a:spcBef>
                <a:spcPts val="300"/>
              </a:spcBef>
              <a:buClrTx/>
              <a:buFontTx/>
              <a:buNone/>
              <a:defRPr/>
            </a:pPr>
            <a:r>
              <a:rPr lang="cs-CZ" sz="1200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Podání přihlášky do oboru vzdělání s talentovou zkouškou (cermat.cz)</a:t>
            </a:r>
            <a:endParaRPr lang="cs-CZ" sz="1200" dirty="0">
              <a:solidFill>
                <a:srgbClr val="0000FF"/>
              </a:solidFill>
            </a:endParaRPr>
          </a:p>
          <a:p>
            <a:pPr marL="352425" indent="-254000">
              <a:spcBef>
                <a:spcPts val="300"/>
              </a:spcBef>
              <a:buClrTx/>
              <a:buFontTx/>
              <a:buNone/>
              <a:defRPr/>
            </a:pPr>
            <a:r>
              <a:rPr lang="cs-CZ" sz="1200" dirty="0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Podání přihlášky do oboru vzdělání bez talentové zkoušky (cermat.cz)</a:t>
            </a:r>
            <a:endParaRPr lang="cs-CZ" sz="1200" dirty="0">
              <a:solidFill>
                <a:srgbClr val="0000FF"/>
              </a:solidFill>
            </a:endParaRPr>
          </a:p>
          <a:p>
            <a:pPr marL="352425" indent="-254000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Uchazeč dostane přihlášku předvyplněnou 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první týden v únoru</a:t>
            </a:r>
          </a:p>
          <a:p>
            <a:pPr marL="95250" indent="0"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(bude tam mít QR kód, základní údaje o narození, bydlišti a na druhé straně</a:t>
            </a:r>
          </a:p>
          <a:p>
            <a:pPr marL="95250" indent="0"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 pak klasifikaci z posledních dvou ročníků a razítko s podpisem p. ředitelky.</a:t>
            </a:r>
          </a:p>
          <a:p>
            <a:pPr marL="95250" indent="0">
              <a:spcBef>
                <a:spcPts val="300"/>
              </a:spcBef>
              <a:buClr>
                <a:srgbClr val="1B587C"/>
              </a:buClr>
              <a:defRPr/>
            </a:pPr>
            <a:endParaRPr lang="cs-CZ" altLang="cs-CZ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38150" indent="-342900">
              <a:spcBef>
                <a:spcPts val="300"/>
              </a:spcBef>
              <a:buClr>
                <a:srgbClr val="1B587C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Žák pak vyplní zbývající údaje na 1. straně přihlášky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                                      2. stránku přihlášky nevyplňuje, pouze, bude-li chtít doplnit údaje o </a:t>
            </a:r>
            <a:r>
              <a:rPr lang="cs-CZ" altLang="cs-CZ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spec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schopnostech, talentu nebo úspěších ve významných soutěžích. </a:t>
            </a:r>
          </a:p>
          <a:p>
            <a:pPr marL="95250" indent="0">
              <a:spcBef>
                <a:spcPts val="300"/>
              </a:spcBef>
              <a:buClr>
                <a:srgbClr val="1B587C"/>
              </a:buClr>
              <a:defRPr/>
            </a:pPr>
            <a:endParaRPr lang="cs-CZ" altLang="cs-CZ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vyplněnou přihlášku uchazeč doručí na SŠ 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 to buď </a:t>
            </a: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osobně 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– nejlépe oproti podpisu, nebo </a:t>
            </a: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zašle doporučeně na adresu střední školy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539750" y="908050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Termíny podání přihlášky na SŠ </a:t>
            </a:r>
            <a:br>
              <a:rPr lang="cs-CZ" altLang="cs-CZ" sz="32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</a:br>
            <a:r>
              <a:rPr lang="cs-CZ" altLang="cs-CZ" sz="3200" b="1" u="sng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s talentovou zkouškou a sportovní gymnázia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9552" y="2204864"/>
            <a:ext cx="8229600" cy="158432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60363" indent="-255588"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104775" indent="0">
              <a:spcBef>
                <a:spcPts val="300"/>
              </a:spcBef>
              <a:buClr>
                <a:srgbClr val="1B587C"/>
              </a:buClr>
              <a:defRPr/>
            </a:pPr>
            <a:endParaRPr lang="cs-CZ" altLang="cs-CZ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řediteli či zástupci ředitele SŠ do </a:t>
            </a:r>
            <a:r>
              <a:rPr lang="cs-CZ" altLang="cs-CZ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30. 11. </a:t>
            </a:r>
            <a:r>
              <a:rPr lang="cs-CZ" altLang="cs-CZ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2022</a:t>
            </a:r>
            <a:endParaRPr lang="cs-CZ" altLang="cs-CZ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363538" indent="-252413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468313" y="3716338"/>
            <a:ext cx="8496300" cy="1441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Termíny podání přihlášky na SŠ </a:t>
            </a:r>
          </a:p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u="sng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bez talentové zkoušky </a:t>
            </a:r>
            <a:r>
              <a:rPr lang="cs-CZ" altLang="cs-CZ" sz="3300" b="1" dirty="0">
                <a:solidFill>
                  <a:srgbClr val="323232"/>
                </a:solidFill>
                <a:latin typeface="Trebuchet MS" pitchFamily="32" charset="0"/>
              </a:rPr>
              <a:t/>
            </a:r>
            <a:br>
              <a:rPr lang="cs-CZ" altLang="cs-CZ" sz="3300" b="1" dirty="0">
                <a:solidFill>
                  <a:srgbClr val="323232"/>
                </a:solidFill>
                <a:latin typeface="Trebuchet MS" pitchFamily="32" charset="0"/>
              </a:rPr>
            </a:br>
            <a:endParaRPr lang="cs-CZ" altLang="cs-CZ" sz="3300" b="1" dirty="0">
              <a:solidFill>
                <a:srgbClr val="323232"/>
              </a:solidFill>
              <a:latin typeface="Trebuchet MS" pitchFamily="32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9552" y="4869160"/>
            <a:ext cx="8229600" cy="158432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60363" indent="-255588"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104775" indent="0">
              <a:spcBef>
                <a:spcPts val="300"/>
              </a:spcBef>
              <a:buClr>
                <a:srgbClr val="1B587C"/>
              </a:buClr>
              <a:defRPr/>
            </a:pPr>
            <a:endParaRPr lang="cs-CZ" altLang="cs-CZ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řediteli či zástupci ředitele SŠ do </a:t>
            </a:r>
            <a:r>
              <a:rPr lang="cs-CZ" altLang="cs-CZ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1. 3. </a:t>
            </a:r>
            <a:r>
              <a:rPr lang="cs-CZ" altLang="cs-CZ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2023</a:t>
            </a:r>
            <a:endParaRPr lang="cs-CZ" altLang="cs-CZ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363538" indent="-252413"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    </a:t>
            </a:r>
          </a:p>
          <a:p>
            <a:pPr marL="363538" indent="-252413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576263" y="863600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Uchazeči se speciálními vzdělávacími potřebami (SVP)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250825" y="2204864"/>
            <a:ext cx="8893175" cy="432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65125" indent="-241300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Uchazeči se speciálními vzdělávacími potřebami, kteří </a:t>
            </a:r>
          </a:p>
          <a:p>
            <a:pPr marL="365125" indent="-241300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požadují úpravu podmínek přijímacího řízení, musí spolu </a:t>
            </a:r>
          </a:p>
          <a:p>
            <a:pPr marL="365125" indent="-241300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 přihláškou odevzdat také 									    </a:t>
            </a:r>
            <a:r>
              <a:rPr lang="cs-CZ" sz="24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doporučení školského poradenského zařízení</a:t>
            </a:r>
          </a:p>
          <a:p>
            <a:pPr marL="365125" indent="-241300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sz="24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	 (pedagogicko-psych. poradna, SPC)</a:t>
            </a:r>
            <a:endParaRPr lang="cs-CZ" altLang="cs-CZ" sz="2400" b="1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 marL="365125" indent="-241300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ŠPZ vydává vždy dva totožné výtisky Doporučení. </a:t>
            </a:r>
          </a:p>
          <a:p>
            <a:pPr marL="365125" indent="-241300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endParaRPr lang="cs-CZ" altLang="cs-CZ" sz="24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65125" indent="-241300" algn="just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Podle Doporučení školského poradenského zařízení,</a:t>
            </a:r>
          </a:p>
          <a:p>
            <a:pPr marL="365125" indent="-241300" algn="just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které uchazeč doloží k přihlášce, rozhodne ředitel SŠ </a:t>
            </a:r>
          </a:p>
          <a:p>
            <a:pPr marL="365125" indent="-241300" algn="just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 uzpůsobení podmínek pro konání jednotné přijímací </a:t>
            </a:r>
          </a:p>
          <a:p>
            <a:pPr marL="365125" indent="-241300" algn="just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zkoušky (nejčastěji se jedná o navýšení časového </a:t>
            </a:r>
          </a:p>
          <a:p>
            <a:pPr marL="365125" indent="-241300" algn="just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limitu nebo je umožněno používání kompenzačních pomůcek).</a:t>
            </a:r>
          </a:p>
          <a:p>
            <a:pPr marL="365125" indent="-241300" algn="just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5125" indent="-241300" algn="just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5125" indent="-241300" algn="just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Trebuchet MS"/>
        <a:ea typeface="Microsoft YaHei"/>
        <a:cs typeface=""/>
      </a:majorFont>
      <a:minorFont>
        <a:latin typeface="Georgia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Trebuchet MS"/>
        <a:ea typeface="Microsoft YaHei"/>
        <a:cs typeface=""/>
      </a:majorFont>
      <a:minorFont>
        <a:latin typeface="Georgia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22B3D2186BD784E960FA15C5BBA58BA" ma:contentTypeVersion="0" ma:contentTypeDescription="Vytvoří nový dokument" ma:contentTypeScope="" ma:versionID="11b4e7b596b7d3d6f4af964b04ecb4d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cf299a61f40d1b25bab83def3a9304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E3F940-BAD2-4A56-90D9-8962FE4A44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B747F4D-685D-4FC1-8DEA-1DA53FD6077A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9B46D25-4ACB-44F9-AC85-B45293E1A6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1210</Words>
  <Application>Microsoft Office PowerPoint</Application>
  <PresentationFormat>Předvádění na obrazovce (4:3)</PresentationFormat>
  <Paragraphs>203</Paragraphs>
  <Slides>22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Motiv systému Office</vt:lpstr>
      <vt:lpstr>1_Motiv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Uchazeči o studium z Ukrajiny</vt:lpstr>
      <vt:lpstr>Uchazeči o studium z Ukrajiny</vt:lpstr>
      <vt:lpstr>Абітурієнти на навчання з України</vt:lpstr>
      <vt:lpstr>Prezentace aplikace PowerPoint</vt:lpstr>
      <vt:lpstr>Prezentace aplikace PowerPoint</vt:lpstr>
      <vt:lpstr>Prezentace aplikace PowerPoint</vt:lpstr>
      <vt:lpstr>Školní přijímací zkouška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Držím palce, ať vám vše vyjde, jak si přejete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k přijímacímu řízení na střední školy</dc:title>
  <dc:creator>Martina Skalka</dc:creator>
  <cp:lastModifiedBy>Romana Kovářová</cp:lastModifiedBy>
  <cp:revision>292</cp:revision>
  <cp:lastPrinted>1601-01-01T00:00:00Z</cp:lastPrinted>
  <dcterms:created xsi:type="dcterms:W3CDTF">2015-10-04T14:47:57Z</dcterms:created>
  <dcterms:modified xsi:type="dcterms:W3CDTF">2023-01-18T13:42:40Z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0x010100E22B3D2186BD784E960FA15C5BBA58BA</vt:lpwstr>
  </property>
</Properties>
</file>