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38D070-8414-4C2C-A6E8-601AA157A165}" type="datetimeFigureOut">
              <a:rPr lang="cs-CZ" smtClean="0"/>
              <a:t>13. 10. 2020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9BE0B1-9BD1-4C1C-A9DA-3967390BE4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SMĚSI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VIII. </a:t>
            </a:r>
            <a:r>
              <a:rPr lang="cs-CZ" dirty="0"/>
              <a:t>r</a:t>
            </a:r>
            <a:r>
              <a:rPr lang="cs-CZ" dirty="0" smtClean="0"/>
              <a:t>očník</a:t>
            </a:r>
          </a:p>
          <a:p>
            <a:r>
              <a:rPr lang="cs-CZ" dirty="0" smtClean="0"/>
              <a:t>Mgr. Schillerová Sarah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42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u="sng" dirty="0" smtClean="0"/>
              <a:t>FILTRACE</a:t>
            </a:r>
          </a:p>
          <a:p>
            <a:pPr marL="0" indent="0">
              <a:buNone/>
            </a:pPr>
            <a:r>
              <a:rPr lang="cs-CZ" dirty="0" smtClean="0"/>
              <a:t>slouží k oddělení pevné látky od kapaliny (suspenze) nebo plynu (dým)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pevné složky se zachytí na filtru a to,</a:t>
            </a:r>
          </a:p>
          <a:p>
            <a:pPr marL="0" indent="0">
              <a:buNone/>
            </a:pPr>
            <a:r>
              <a:rPr lang="cs-CZ" dirty="0" smtClean="0"/>
              <a:t> co proteče filtrem je </a:t>
            </a:r>
            <a:r>
              <a:rPr lang="cs-CZ" b="1" dirty="0" smtClean="0"/>
              <a:t>filtrát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57" y="2659357"/>
            <a:ext cx="2553056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5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u="sng" dirty="0" smtClean="0"/>
              <a:t>DESTILACE</a:t>
            </a:r>
          </a:p>
          <a:p>
            <a:pPr marL="0" indent="0">
              <a:buNone/>
            </a:pPr>
            <a:r>
              <a:rPr lang="cs-CZ" dirty="0" smtClean="0"/>
              <a:t>Používá </a:t>
            </a:r>
            <a:r>
              <a:rPr lang="cs-CZ" dirty="0"/>
              <a:t>se k oddělování kapalných složek stejnorodých směsí na základě jejich rozdílné </a:t>
            </a:r>
            <a:r>
              <a:rPr lang="cs-CZ" b="1" dirty="0">
                <a:solidFill>
                  <a:srgbClr val="FF0000"/>
                </a:solidFill>
              </a:rPr>
              <a:t>teploty varu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Při zahřívání směsi se nejdříve uvolňují páry složky s nejmenší teplotou varu, ty jsou odváděny do chladiče, kde kondenzují. Oddělená kapalná složka se nazývá </a:t>
            </a:r>
            <a:r>
              <a:rPr lang="cs-CZ" b="1" dirty="0">
                <a:solidFill>
                  <a:srgbClr val="FF0000"/>
                </a:solidFill>
              </a:rPr>
              <a:t>destilát</a:t>
            </a:r>
            <a:r>
              <a:rPr lang="cs-CZ" dirty="0">
                <a:solidFill>
                  <a:srgbClr val="FF0000"/>
                </a:solidFill>
              </a:rPr>
              <a:t>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smtClean="0"/>
              <a:t>Příklady: </a:t>
            </a:r>
            <a:r>
              <a:rPr lang="cs-CZ" dirty="0" smtClean="0"/>
              <a:t>oddělení etanolu a vody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výroba pálenek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027614" cy="652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 KRYSTALIZACE</a:t>
            </a:r>
          </a:p>
          <a:p>
            <a:pPr marL="0" indent="0">
              <a:buNone/>
            </a:pPr>
            <a:r>
              <a:rPr lang="cs-CZ" dirty="0" smtClean="0"/>
              <a:t>Slouží k oddělování stejnorodých směsí</a:t>
            </a:r>
          </a:p>
          <a:p>
            <a:pPr marL="0" indent="0">
              <a:buNone/>
            </a:pPr>
            <a:r>
              <a:rPr lang="cs-CZ" dirty="0" smtClean="0"/>
              <a:t>Příklad: voda + sůl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voda + skalice modrá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51122"/>
            <a:ext cx="4644008" cy="278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u="sng" dirty="0" smtClean="0"/>
              <a:t>CHROMATOGRAFIE</a:t>
            </a:r>
          </a:p>
          <a:p>
            <a:pPr marL="0" indent="0">
              <a:buNone/>
            </a:pPr>
            <a:r>
              <a:rPr lang="cs-CZ" dirty="0" smtClean="0"/>
              <a:t>Dělení složek směsí na základě rozdílných vlastností např.: absorpce</a:t>
            </a:r>
          </a:p>
          <a:p>
            <a:pPr marL="0" indent="0">
              <a:buNone/>
            </a:pPr>
            <a:r>
              <a:rPr lang="cs-CZ" dirty="0" smtClean="0"/>
              <a:t>Dělení mezi 2 fáze: stacionární (pevná) a mobilní (pohyblivá)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1871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2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směs?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dirty="0"/>
              <a:t>L</a:t>
            </a:r>
            <a:r>
              <a:rPr lang="cs-CZ" dirty="0" smtClean="0"/>
              <a:t>átka </a:t>
            </a:r>
            <a:r>
              <a:rPr lang="cs-CZ" dirty="0"/>
              <a:t>tvořená ze dvou nebo více jednodušších látek, které se nazývají </a:t>
            </a:r>
            <a:r>
              <a:rPr lang="cs-CZ" b="1" dirty="0" smtClean="0">
                <a:solidFill>
                  <a:srgbClr val="FF0000"/>
                </a:solidFill>
              </a:rPr>
              <a:t>složky</a:t>
            </a:r>
          </a:p>
          <a:p>
            <a:pPr marL="0" indent="0">
              <a:buNone/>
            </a:pP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smtClean="0"/>
              <a:t>Příkladem směsi je </a:t>
            </a:r>
            <a:r>
              <a:rPr lang="cs-CZ" b="1" dirty="0" smtClean="0">
                <a:solidFill>
                  <a:srgbClr val="FF0000"/>
                </a:solidFill>
              </a:rPr>
              <a:t>vzduch:</a:t>
            </a:r>
          </a:p>
          <a:p>
            <a:pPr marL="0" indent="0">
              <a:buNone/>
            </a:pPr>
            <a:r>
              <a:rPr lang="cs-CZ" dirty="0" smtClean="0"/>
              <a:t>kyslík</a:t>
            </a:r>
            <a:r>
              <a:rPr lang="cs-CZ" dirty="0"/>
              <a:t>, dusík, oxid uhličitý, vzácné </a:t>
            </a:r>
            <a:r>
              <a:rPr lang="cs-CZ" dirty="0" smtClean="0"/>
              <a:t>plyny</a:t>
            </a:r>
            <a:r>
              <a:rPr lang="cs-CZ" dirty="0"/>
              <a:t>, vodní </a:t>
            </a:r>
            <a:r>
              <a:rPr lang="cs-CZ" dirty="0" smtClean="0"/>
              <a:t>pára, nečistoty, bakterie, viry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Znáš další příklady směsí?</a:t>
            </a:r>
          </a:p>
          <a:p>
            <a:pPr marL="0" indent="0">
              <a:buNone/>
            </a:pPr>
            <a:r>
              <a:rPr lang="cs-CZ" dirty="0" smtClean="0"/>
              <a:t>Mořská voda, žula, bronz, mosaz, šťáva s ovoce, sirup, krémy, léky, šampon, štěrk, čaj ………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90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Směsi dělíme do 2 základních skupin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měs stejnorodá = homogenní 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směs různorodá = heterogenní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SMĚS STEJNORODÁ </a:t>
            </a:r>
          </a:p>
          <a:p>
            <a:pPr marL="0" indent="0">
              <a:buNone/>
            </a:pPr>
            <a:r>
              <a:rPr lang="cs-CZ" sz="2400" dirty="0" smtClean="0"/>
              <a:t> - jednotlivé složky směsi nelze rozpoznat pouhým okem.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roztoky (směsi kapalné)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slitiny (směsi pevné látky</a:t>
            </a:r>
          </a:p>
          <a:p>
            <a:pPr marL="0" indent="0">
              <a:buNone/>
            </a:pPr>
            <a:r>
              <a:rPr lang="cs-CZ" sz="2400" dirty="0" smtClean="0"/>
              <a:t>Př. </a:t>
            </a:r>
            <a:r>
              <a:rPr lang="cs-CZ" sz="2400" smtClean="0"/>
              <a:t>bronz</a:t>
            </a:r>
            <a:r>
              <a:rPr lang="cs-CZ" sz="2400" dirty="0" smtClean="0"/>
              <a:t>, mosaz)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509120"/>
            <a:ext cx="3383657" cy="208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4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Směs různorodá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277" y="1628800"/>
            <a:ext cx="7239000" cy="4846320"/>
          </a:xfrm>
        </p:spPr>
        <p:txBody>
          <a:bodyPr/>
          <a:lstStyle/>
          <a:p>
            <a:r>
              <a:rPr lang="cs-CZ" dirty="0" smtClean="0"/>
              <a:t> jednotlivé složky směsi můžeme rozpoznat pouhým okem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Uved příklad různorodé směsi:</a:t>
            </a:r>
          </a:p>
          <a:p>
            <a:pPr marL="0" indent="0">
              <a:buNone/>
            </a:pPr>
            <a:r>
              <a:rPr lang="cs-CZ" dirty="0" smtClean="0"/>
              <a:t>Písek ve vodě, olej a voda, žula, dým, mlha, sprej, pěna,  salát, kompot, polévka,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09120"/>
            <a:ext cx="2759955" cy="225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9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Různorodé směsi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podle skupenského stavu můžeme dělit různorodé směsi na: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5458909" cy="30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u="sng" dirty="0" smtClean="0"/>
              <a:t>SMĚSI</a:t>
            </a:r>
          </a:p>
          <a:p>
            <a:pPr marL="0" indent="0">
              <a:buNone/>
            </a:pPr>
            <a:r>
              <a:rPr lang="cs-CZ" dirty="0"/>
              <a:t> Látka tvořená ze dvou nebo více jednodušších látek, které se nazývají </a:t>
            </a:r>
            <a:r>
              <a:rPr lang="cs-CZ" b="1" dirty="0" smtClean="0"/>
              <a:t>složky</a:t>
            </a:r>
          </a:p>
          <a:p>
            <a:pPr marL="0" indent="0">
              <a:buNone/>
            </a:pPr>
            <a:r>
              <a:rPr lang="cs-CZ" b="1" dirty="0" smtClean="0"/>
              <a:t>Příklad: vzduch, mořská voda, bronz, polévka</a:t>
            </a:r>
          </a:p>
          <a:p>
            <a:pPr marL="0" indent="0">
              <a:buNone/>
            </a:pPr>
            <a:r>
              <a:rPr lang="cs-CZ" b="1" u="sng" dirty="0" smtClean="0"/>
              <a:t>Rozdělení směsí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Stejnorodá = homogenní: </a:t>
            </a:r>
            <a:r>
              <a:rPr lang="cs-CZ" dirty="0" smtClean="0"/>
              <a:t>složky směsi nelze pozorovat pouhým okem</a:t>
            </a:r>
          </a:p>
          <a:p>
            <a:pPr>
              <a:buFontTx/>
              <a:buChar char="-"/>
            </a:pPr>
            <a:r>
              <a:rPr lang="cs-CZ" dirty="0" smtClean="0"/>
              <a:t>Pevné látky (slitiny) – bronz, mosaz</a:t>
            </a:r>
          </a:p>
          <a:p>
            <a:pPr>
              <a:buFontTx/>
              <a:buChar char="-"/>
            </a:pPr>
            <a:r>
              <a:rPr lang="cs-CZ" dirty="0" smtClean="0"/>
              <a:t>kapalné látky (roztoky) – sůl ve vodě</a:t>
            </a:r>
          </a:p>
          <a:p>
            <a:pPr>
              <a:buFontTx/>
              <a:buChar char="-"/>
            </a:pPr>
            <a:r>
              <a:rPr lang="cs-CZ" dirty="0" smtClean="0"/>
              <a:t>plynné látky - vzduch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22338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Různorodá = heterogenní</a:t>
            </a:r>
          </a:p>
          <a:p>
            <a:pPr marL="0" indent="0">
              <a:buNone/>
            </a:pPr>
            <a:r>
              <a:rPr lang="cs-CZ" dirty="0" smtClean="0"/>
              <a:t>Látky směsí lze pozorovat pouhým okem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5458909" cy="30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84632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u="sng" dirty="0" smtClean="0"/>
              <a:t>USAZOVÁNÍ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Dělení složek směsí na základě rozdílné hustoty.</a:t>
            </a:r>
          </a:p>
          <a:p>
            <a:pPr marL="0" indent="0">
              <a:buNone/>
            </a:pPr>
            <a:r>
              <a:rPr lang="cs-CZ" dirty="0" smtClean="0"/>
              <a:t>Oddělit můžeme suspenze a emulze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pevná látka od kapaliny </a:t>
            </a:r>
          </a:p>
          <a:p>
            <a:pPr marL="0" indent="0">
              <a:buNone/>
            </a:pPr>
            <a:r>
              <a:rPr lang="cs-CZ" dirty="0" smtClean="0"/>
              <a:t>(voda + křída)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2 kapaliny </a:t>
            </a:r>
          </a:p>
          <a:p>
            <a:pPr marL="0" indent="0">
              <a:buNone/>
            </a:pPr>
            <a:r>
              <a:rPr lang="cs-CZ" dirty="0" smtClean="0"/>
              <a:t>(voda + olej)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901" y="2475888"/>
            <a:ext cx="2324425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Oddělování složek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u="sng" dirty="0" smtClean="0"/>
              <a:t>ODSTŘEĎOVÁNÍ</a:t>
            </a:r>
          </a:p>
          <a:p>
            <a:pPr marL="0" indent="0">
              <a:buNone/>
            </a:pPr>
            <a:r>
              <a:rPr lang="cs-CZ" dirty="0" smtClean="0"/>
              <a:t>Rychlejší způsob oddělení látek na základě hustoty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Využíváme přístroje, které zvyšují odstředivou sílu – odstředivky (centrifugy)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005064"/>
            <a:ext cx="2855768" cy="285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465</TotalTime>
  <Words>459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SMĚSI</vt:lpstr>
      <vt:lpstr>Co je to směs?</vt:lpstr>
      <vt:lpstr>Dělení směsí</vt:lpstr>
      <vt:lpstr>Směs různorodá</vt:lpstr>
      <vt:lpstr>Různorodé směsi</vt:lpstr>
      <vt:lpstr>Zápis do sešitu</vt:lpstr>
      <vt:lpstr>Zápis do sešitu</vt:lpstr>
      <vt:lpstr>Oddělování složek směsí </vt:lpstr>
      <vt:lpstr>Oddělování složek směsí</vt:lpstr>
      <vt:lpstr>Oddělování složek směsí</vt:lpstr>
      <vt:lpstr>Oddělování složek směsí </vt:lpstr>
      <vt:lpstr>Oddělování složek směsí</vt:lpstr>
      <vt:lpstr>Oddělování složek směsí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SMĚSI</dc:title>
  <dc:creator>Tony</dc:creator>
  <cp:lastModifiedBy>Sarah Schillerová</cp:lastModifiedBy>
  <cp:revision>16</cp:revision>
  <dcterms:created xsi:type="dcterms:W3CDTF">2018-10-10T09:47:35Z</dcterms:created>
  <dcterms:modified xsi:type="dcterms:W3CDTF">2020-10-13T11:48:33Z</dcterms:modified>
</cp:coreProperties>
</file>