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747AA-A8E9-469D-A9D0-081E73E8ABE0}" type="datetimeFigureOut">
              <a:rPr lang="cs-CZ" smtClean="0"/>
              <a:pPr/>
              <a:t>1. 5. 2020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137EE-604A-4613-820B-A34CD7717C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747AA-A8E9-469D-A9D0-081E73E8ABE0}" type="datetimeFigureOut">
              <a:rPr lang="cs-CZ" smtClean="0"/>
              <a:pPr/>
              <a:t>1. 5. 2020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137EE-604A-4613-820B-A34CD7717C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747AA-A8E9-469D-A9D0-081E73E8ABE0}" type="datetimeFigureOut">
              <a:rPr lang="cs-CZ" smtClean="0"/>
              <a:pPr/>
              <a:t>1. 5. 2020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137EE-604A-4613-820B-A34CD7717C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747AA-A8E9-469D-A9D0-081E73E8ABE0}" type="datetimeFigureOut">
              <a:rPr lang="cs-CZ" smtClean="0"/>
              <a:pPr/>
              <a:t>1. 5. 2020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137EE-604A-4613-820B-A34CD7717C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747AA-A8E9-469D-A9D0-081E73E8ABE0}" type="datetimeFigureOut">
              <a:rPr lang="cs-CZ" smtClean="0"/>
              <a:pPr/>
              <a:t>1. 5. 2020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137EE-604A-4613-820B-A34CD7717C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747AA-A8E9-469D-A9D0-081E73E8ABE0}" type="datetimeFigureOut">
              <a:rPr lang="cs-CZ" smtClean="0"/>
              <a:pPr/>
              <a:t>1. 5. 2020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137EE-604A-4613-820B-A34CD7717C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747AA-A8E9-469D-A9D0-081E73E8ABE0}" type="datetimeFigureOut">
              <a:rPr lang="cs-CZ" smtClean="0"/>
              <a:pPr/>
              <a:t>1. 5. 2020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137EE-604A-4613-820B-A34CD7717C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747AA-A8E9-469D-A9D0-081E73E8ABE0}" type="datetimeFigureOut">
              <a:rPr lang="cs-CZ" smtClean="0"/>
              <a:pPr/>
              <a:t>1. 5. 2020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137EE-604A-4613-820B-A34CD7717C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747AA-A8E9-469D-A9D0-081E73E8ABE0}" type="datetimeFigureOut">
              <a:rPr lang="cs-CZ" smtClean="0"/>
              <a:pPr/>
              <a:t>1. 5. 2020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137EE-604A-4613-820B-A34CD7717C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747AA-A8E9-469D-A9D0-081E73E8ABE0}" type="datetimeFigureOut">
              <a:rPr lang="cs-CZ" smtClean="0"/>
              <a:pPr/>
              <a:t>1. 5. 2020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137EE-604A-4613-820B-A34CD7717C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747AA-A8E9-469D-A9D0-081E73E8ABE0}" type="datetimeFigureOut">
              <a:rPr lang="cs-CZ" smtClean="0"/>
              <a:pPr/>
              <a:t>1. 5. 2020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137EE-604A-4613-820B-A34CD7717C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747AA-A8E9-469D-A9D0-081E73E8ABE0}" type="datetimeFigureOut">
              <a:rPr lang="cs-CZ" smtClean="0"/>
              <a:pPr/>
              <a:t>1. 5. 2020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F137EE-604A-4613-820B-A34CD7717CC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1080119"/>
          </a:xfrm>
        </p:spPr>
        <p:txBody>
          <a:bodyPr/>
          <a:lstStyle/>
          <a:p>
            <a:r>
              <a:rPr lang="cs-CZ" b="1" dirty="0" smtClean="0"/>
              <a:t>Členy (</a:t>
            </a:r>
            <a:r>
              <a:rPr lang="cs-CZ" b="1" dirty="0" err="1" smtClean="0"/>
              <a:t>articles</a:t>
            </a:r>
            <a:r>
              <a:rPr lang="cs-CZ" b="1" dirty="0" smtClean="0"/>
              <a:t>)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1700808"/>
            <a:ext cx="6400800" cy="3937992"/>
          </a:xfrm>
        </p:spPr>
        <p:txBody>
          <a:bodyPr/>
          <a:lstStyle/>
          <a:p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340768"/>
            <a:ext cx="7128792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3933056"/>
            <a:ext cx="7128792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2) Jediný exemplář</a:t>
            </a:r>
            <a:br>
              <a:rPr lang="cs-CZ" b="1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88632"/>
          </a:xfrm>
        </p:spPr>
        <p:txBody>
          <a:bodyPr>
            <a:normAutofit fontScale="85000" lnSpcReduction="10000"/>
          </a:bodyPr>
          <a:lstStyle/>
          <a:p>
            <a:r>
              <a:rPr lang="cs-CZ" u="sng" dirty="0" smtClean="0"/>
              <a:t>Např. slunce, měsíc, prezident USA apod. </a:t>
            </a:r>
          </a:p>
          <a:p>
            <a:pPr>
              <a:buNone/>
            </a:pPr>
            <a:r>
              <a:rPr lang="cs-CZ" b="1" dirty="0" smtClean="0">
                <a:solidFill>
                  <a:srgbClr val="FF0000"/>
                </a:solidFill>
              </a:rPr>
              <a:t>The</a:t>
            </a:r>
            <a:r>
              <a:rPr lang="cs-CZ" dirty="0" smtClean="0">
                <a:solidFill>
                  <a:srgbClr val="FF0000"/>
                </a:solidFill>
              </a:rPr>
              <a:t> sun </a:t>
            </a:r>
            <a:r>
              <a:rPr lang="cs-CZ" dirty="0" err="1" smtClean="0">
                <a:solidFill>
                  <a:srgbClr val="FF0000"/>
                </a:solidFill>
              </a:rPr>
              <a:t>is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shining</a:t>
            </a:r>
            <a:r>
              <a:rPr lang="cs-CZ" dirty="0" smtClean="0">
                <a:solidFill>
                  <a:srgbClr val="FF0000"/>
                </a:solidFill>
              </a:rPr>
              <a:t>. </a:t>
            </a:r>
            <a:r>
              <a:rPr lang="cs-CZ" dirty="0" smtClean="0"/>
              <a:t>- Slunce je jenom jedno.</a:t>
            </a:r>
            <a:br>
              <a:rPr lang="cs-CZ" dirty="0" smtClean="0"/>
            </a:br>
            <a:endParaRPr lang="cs-CZ" dirty="0" smtClean="0"/>
          </a:p>
          <a:p>
            <a:r>
              <a:rPr lang="cs-CZ" u="sng" dirty="0" smtClean="0"/>
              <a:t>Také slova, která se v jediném exempláři objevují např. v jednom státě, nebo dokonce v jedné domácnosti, …</a:t>
            </a:r>
            <a:endParaRPr lang="cs-CZ" dirty="0" smtClean="0"/>
          </a:p>
          <a:p>
            <a:pPr>
              <a:buNone/>
            </a:pPr>
            <a:r>
              <a:rPr lang="cs-CZ" dirty="0" err="1" smtClean="0">
                <a:solidFill>
                  <a:srgbClr val="FF0000"/>
                </a:solidFill>
              </a:rPr>
              <a:t>Can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you</a:t>
            </a:r>
            <a:r>
              <a:rPr lang="cs-CZ" dirty="0" smtClean="0">
                <a:solidFill>
                  <a:srgbClr val="FF0000"/>
                </a:solidFill>
              </a:rPr>
              <a:t> put </a:t>
            </a:r>
            <a:r>
              <a:rPr lang="cs-CZ" dirty="0" err="1" smtClean="0">
                <a:solidFill>
                  <a:srgbClr val="FF0000"/>
                </a:solidFill>
              </a:rPr>
              <a:t>it</a:t>
            </a:r>
            <a:r>
              <a:rPr lang="cs-CZ" dirty="0" smtClean="0">
                <a:solidFill>
                  <a:srgbClr val="FF0000"/>
                </a:solidFill>
              </a:rPr>
              <a:t> in </a:t>
            </a:r>
            <a:r>
              <a:rPr lang="cs-CZ" b="1" dirty="0" smtClean="0">
                <a:solidFill>
                  <a:srgbClr val="FF0000"/>
                </a:solidFill>
              </a:rPr>
              <a:t>the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fridge</a:t>
            </a:r>
            <a:r>
              <a:rPr lang="cs-CZ" dirty="0" smtClean="0">
                <a:solidFill>
                  <a:srgbClr val="FF0000"/>
                </a:solidFill>
              </a:rPr>
              <a:t>? </a:t>
            </a:r>
            <a:r>
              <a:rPr lang="cs-CZ" dirty="0" smtClean="0"/>
              <a:t>- Lednička je doma jen jedna, člověk bude přesně vědět, kam to má dát</a:t>
            </a:r>
          </a:p>
          <a:p>
            <a:pPr>
              <a:buNone/>
            </a:pPr>
            <a:r>
              <a:rPr lang="cs-CZ" dirty="0" smtClean="0">
                <a:solidFill>
                  <a:srgbClr val="FF0000"/>
                </a:solidFill>
              </a:rPr>
              <a:t>I </a:t>
            </a:r>
            <a:r>
              <a:rPr lang="cs-CZ" dirty="0" err="1" smtClean="0">
                <a:solidFill>
                  <a:srgbClr val="FF0000"/>
                </a:solidFill>
              </a:rPr>
              <a:t>think</a:t>
            </a:r>
            <a:r>
              <a:rPr lang="cs-CZ" dirty="0" smtClean="0">
                <a:solidFill>
                  <a:srgbClr val="FF0000"/>
                </a:solidFill>
              </a:rPr>
              <a:t> I </a:t>
            </a:r>
            <a:r>
              <a:rPr lang="cs-CZ" dirty="0" err="1" smtClean="0">
                <a:solidFill>
                  <a:srgbClr val="FF0000"/>
                </a:solidFill>
              </a:rPr>
              <a:t>left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it</a:t>
            </a:r>
            <a:r>
              <a:rPr lang="cs-CZ" dirty="0" smtClean="0">
                <a:solidFill>
                  <a:srgbClr val="FF0000"/>
                </a:solidFill>
              </a:rPr>
              <a:t> in </a:t>
            </a:r>
            <a:r>
              <a:rPr lang="cs-CZ" b="1" dirty="0" smtClean="0">
                <a:solidFill>
                  <a:srgbClr val="FF0000"/>
                </a:solidFill>
              </a:rPr>
              <a:t>the</a:t>
            </a:r>
            <a:r>
              <a:rPr lang="cs-CZ" dirty="0" smtClean="0">
                <a:solidFill>
                  <a:srgbClr val="FF0000"/>
                </a:solidFill>
              </a:rPr>
              <a:t> car. </a:t>
            </a:r>
            <a:r>
              <a:rPr lang="cs-CZ" dirty="0" smtClean="0"/>
              <a:t>- Auto má člověk také většinou jen jedno, a když řekne že to nechal v autě, vlastně říká, kde přesně to nechal.</a:t>
            </a:r>
          </a:p>
          <a:p>
            <a:pPr>
              <a:buNone/>
            </a:pPr>
            <a:r>
              <a:rPr lang="cs-CZ" dirty="0" err="1" smtClean="0">
                <a:solidFill>
                  <a:srgbClr val="FF0000"/>
                </a:solidFill>
              </a:rPr>
              <a:t>Where</a:t>
            </a:r>
            <a:r>
              <a:rPr lang="cs-CZ" dirty="0" smtClean="0">
                <a:solidFill>
                  <a:srgbClr val="FF0000"/>
                </a:solidFill>
              </a:rPr>
              <a:t>'s John? -- He's in </a:t>
            </a:r>
            <a:r>
              <a:rPr lang="cs-CZ" b="1" dirty="0" smtClean="0">
                <a:solidFill>
                  <a:srgbClr val="FF0000"/>
                </a:solidFill>
              </a:rPr>
              <a:t>the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bathroom</a:t>
            </a:r>
            <a:r>
              <a:rPr lang="cs-CZ" dirty="0" smtClean="0">
                <a:solidFill>
                  <a:srgbClr val="FF0000"/>
                </a:solidFill>
              </a:rPr>
              <a:t>. </a:t>
            </a:r>
            <a:r>
              <a:rPr lang="cs-CZ" dirty="0" smtClean="0"/>
              <a:t>- Záchod či koupelnu máme také asi jen jednu, tedy když řeknu, že je v koupelně, asi by každý věděl, kde ho má hledat. 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3) Státy, pohoří, řeky</a:t>
            </a:r>
            <a:br>
              <a:rPr lang="cs-CZ" b="1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72608"/>
          </a:xfrm>
        </p:spPr>
        <p:txBody>
          <a:bodyPr/>
          <a:lstStyle/>
          <a:p>
            <a:r>
              <a:rPr lang="cs-CZ" u="sng" dirty="0"/>
              <a:t>U</a:t>
            </a:r>
            <a:r>
              <a:rPr lang="cs-CZ" u="sng" dirty="0" smtClean="0"/>
              <a:t> některých názvů států (ne u všech!),která jsou v množném čísle nebo se skládají z více slov</a:t>
            </a:r>
          </a:p>
          <a:p>
            <a:pPr>
              <a:buNone/>
            </a:pP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b="1" dirty="0" smtClean="0">
                <a:solidFill>
                  <a:srgbClr val="FF0000"/>
                </a:solidFill>
              </a:rPr>
              <a:t>the </a:t>
            </a:r>
            <a:r>
              <a:rPr lang="cs-CZ" b="1" dirty="0" err="1" smtClean="0">
                <a:solidFill>
                  <a:srgbClr val="FF0000"/>
                </a:solidFill>
              </a:rPr>
              <a:t>Czech</a:t>
            </a:r>
            <a:r>
              <a:rPr lang="cs-CZ" b="1" dirty="0" smtClean="0">
                <a:solidFill>
                  <a:srgbClr val="FF0000"/>
                </a:solidFill>
              </a:rPr>
              <a:t> </a:t>
            </a:r>
            <a:r>
              <a:rPr lang="cs-CZ" b="1" dirty="0" err="1" smtClean="0">
                <a:solidFill>
                  <a:srgbClr val="FF0000"/>
                </a:solidFill>
              </a:rPr>
              <a:t>Republic</a:t>
            </a:r>
            <a:r>
              <a:rPr lang="cs-CZ" b="1" dirty="0" smtClean="0">
                <a:solidFill>
                  <a:srgbClr val="FF0000"/>
                </a:solidFill>
              </a:rPr>
              <a:t>, the </a:t>
            </a:r>
            <a:r>
              <a:rPr lang="cs-CZ" b="1" dirty="0" err="1" smtClean="0">
                <a:solidFill>
                  <a:srgbClr val="FF0000"/>
                </a:solidFill>
              </a:rPr>
              <a:t>Soviet</a:t>
            </a:r>
            <a:r>
              <a:rPr lang="cs-CZ" b="1" dirty="0" smtClean="0">
                <a:solidFill>
                  <a:srgbClr val="FF0000"/>
                </a:solidFill>
              </a:rPr>
              <a:t> Union, the </a:t>
            </a:r>
            <a:r>
              <a:rPr lang="cs-CZ" b="1" dirty="0" err="1" smtClean="0">
                <a:solidFill>
                  <a:srgbClr val="FF0000"/>
                </a:solidFill>
              </a:rPr>
              <a:t>United</a:t>
            </a:r>
            <a:r>
              <a:rPr lang="cs-CZ" b="1" dirty="0" smtClean="0">
                <a:solidFill>
                  <a:srgbClr val="FF0000"/>
                </a:solidFill>
              </a:rPr>
              <a:t> </a:t>
            </a:r>
            <a:r>
              <a:rPr lang="cs-CZ" b="1" dirty="0" err="1" smtClean="0">
                <a:solidFill>
                  <a:srgbClr val="FF0000"/>
                </a:solidFill>
              </a:rPr>
              <a:t>States</a:t>
            </a:r>
            <a:r>
              <a:rPr lang="cs-CZ" b="1" dirty="0" smtClean="0">
                <a:solidFill>
                  <a:srgbClr val="FF0000"/>
                </a:solidFill>
              </a:rPr>
              <a:t> </a:t>
            </a:r>
            <a:r>
              <a:rPr lang="cs-CZ" b="1" dirty="0" err="1" smtClean="0">
                <a:solidFill>
                  <a:srgbClr val="FF0000"/>
                </a:solidFill>
              </a:rPr>
              <a:t>of</a:t>
            </a:r>
            <a:r>
              <a:rPr lang="cs-CZ" b="1" dirty="0" smtClean="0">
                <a:solidFill>
                  <a:srgbClr val="FF0000"/>
                </a:solidFill>
              </a:rPr>
              <a:t> </a:t>
            </a:r>
            <a:r>
              <a:rPr lang="cs-CZ" b="1" dirty="0" err="1" smtClean="0">
                <a:solidFill>
                  <a:srgbClr val="FF0000"/>
                </a:solidFill>
              </a:rPr>
              <a:t>America</a:t>
            </a:r>
            <a:r>
              <a:rPr lang="cs-CZ" b="1" dirty="0" smtClean="0">
                <a:solidFill>
                  <a:srgbClr val="FF0000"/>
                </a:solidFill>
              </a:rPr>
              <a:t>, the </a:t>
            </a:r>
            <a:r>
              <a:rPr lang="cs-CZ" b="1" dirty="0" err="1" smtClean="0">
                <a:solidFill>
                  <a:srgbClr val="FF0000"/>
                </a:solidFill>
              </a:rPr>
              <a:t>Netherlands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endParaRPr lang="cs-CZ" dirty="0" smtClean="0"/>
          </a:p>
          <a:p>
            <a:r>
              <a:rPr lang="cs-CZ" u="sng" dirty="0" smtClean="0"/>
              <a:t>Divadla, muzea, řeky:</a:t>
            </a:r>
            <a:r>
              <a:rPr lang="cs-CZ" dirty="0" smtClean="0"/>
              <a:t> </a:t>
            </a:r>
            <a:endParaRPr lang="cs-CZ" dirty="0" smtClean="0"/>
          </a:p>
          <a:p>
            <a:pPr>
              <a:buNone/>
            </a:pPr>
            <a:r>
              <a:rPr lang="cs-CZ" b="1" dirty="0" err="1" smtClean="0">
                <a:solidFill>
                  <a:srgbClr val="FF0000"/>
                </a:solidFill>
              </a:rPr>
              <a:t>The</a:t>
            </a:r>
            <a:r>
              <a:rPr lang="cs-CZ" b="1" dirty="0" smtClean="0">
                <a:solidFill>
                  <a:srgbClr val="FF0000"/>
                </a:solidFill>
              </a:rPr>
              <a:t> </a:t>
            </a:r>
            <a:r>
              <a:rPr lang="cs-CZ" b="1" dirty="0" smtClean="0">
                <a:solidFill>
                  <a:srgbClr val="FF0000"/>
                </a:solidFill>
              </a:rPr>
              <a:t>Vltava, </a:t>
            </a:r>
            <a:r>
              <a:rPr lang="cs-CZ" b="1" dirty="0" err="1" smtClean="0">
                <a:solidFill>
                  <a:srgbClr val="FF0000"/>
                </a:solidFill>
              </a:rPr>
              <a:t>The</a:t>
            </a:r>
            <a:r>
              <a:rPr lang="cs-CZ" b="1" dirty="0" smtClean="0">
                <a:solidFill>
                  <a:srgbClr val="FF0000"/>
                </a:solidFill>
              </a:rPr>
              <a:t> </a:t>
            </a:r>
            <a:r>
              <a:rPr lang="cs-CZ" b="1" dirty="0" smtClean="0">
                <a:solidFill>
                  <a:srgbClr val="FF0000"/>
                </a:solidFill>
              </a:rPr>
              <a:t>Mississippi, </a:t>
            </a:r>
            <a:r>
              <a:rPr lang="cs-CZ" b="1" dirty="0" err="1" smtClean="0">
                <a:solidFill>
                  <a:srgbClr val="FF0000"/>
                </a:solidFill>
              </a:rPr>
              <a:t>The</a:t>
            </a:r>
            <a:r>
              <a:rPr lang="cs-CZ" b="1" dirty="0" smtClean="0">
                <a:solidFill>
                  <a:srgbClr val="FF0000"/>
                </a:solidFill>
              </a:rPr>
              <a:t> Globe </a:t>
            </a:r>
            <a:r>
              <a:rPr lang="cs-CZ" b="1" dirty="0" err="1" smtClean="0">
                <a:solidFill>
                  <a:srgbClr val="FF0000"/>
                </a:solidFill>
              </a:rPr>
              <a:t>Theatre</a:t>
            </a:r>
            <a:r>
              <a:rPr lang="cs-CZ" b="1" dirty="0" smtClean="0">
                <a:solidFill>
                  <a:srgbClr val="FF0000"/>
                </a:solidFill>
              </a:rPr>
              <a:t>,</a:t>
            </a:r>
          </a:p>
          <a:p>
            <a:pPr>
              <a:buNone/>
            </a:pPr>
            <a:r>
              <a:rPr lang="cs-CZ" b="1" dirty="0" err="1" smtClean="0">
                <a:solidFill>
                  <a:srgbClr val="FF0000"/>
                </a:solidFill>
              </a:rPr>
              <a:t>The</a:t>
            </a:r>
            <a:r>
              <a:rPr lang="cs-CZ" b="1" dirty="0" smtClean="0">
                <a:solidFill>
                  <a:srgbClr val="FF0000"/>
                </a:solidFill>
              </a:rPr>
              <a:t> Science Museum</a:t>
            </a:r>
            <a:endParaRPr lang="cs-CZ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cs-CZ" b="1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Nulový člen</a:t>
            </a:r>
            <a:br>
              <a:rPr lang="cs-CZ" b="1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cs-CZ" b="1" dirty="0" smtClean="0"/>
              <a:t>1) Mluvíme pouze obecně</a:t>
            </a:r>
          </a:p>
          <a:p>
            <a:r>
              <a:rPr lang="cs-CZ" u="sng" dirty="0" smtClean="0"/>
              <a:t>Mluvíme-li např. obecně o vodě, o žirafách, o autech </a:t>
            </a:r>
            <a:r>
              <a:rPr lang="cs-CZ" u="sng" dirty="0" err="1" smtClean="0"/>
              <a:t>apod</a:t>
            </a:r>
            <a:r>
              <a:rPr lang="cs-CZ" u="sng" dirty="0" smtClean="0"/>
              <a:t>, </a:t>
            </a:r>
            <a:r>
              <a:rPr lang="cs-CZ" dirty="0" smtClean="0"/>
              <a:t>u podstatných jmen nepočitatelných a u jmen počitatelných v množném čísle. </a:t>
            </a:r>
          </a:p>
          <a:p>
            <a:pPr>
              <a:buNone/>
            </a:pPr>
            <a:r>
              <a:rPr lang="cs-CZ" dirty="0" err="1" smtClean="0">
                <a:solidFill>
                  <a:srgbClr val="FF0000"/>
                </a:solidFill>
              </a:rPr>
              <a:t>Water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is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wet</a:t>
            </a:r>
            <a:r>
              <a:rPr lang="cs-CZ" dirty="0" smtClean="0">
                <a:solidFill>
                  <a:srgbClr val="FF0000"/>
                </a:solidFill>
              </a:rPr>
              <a:t>. </a:t>
            </a:r>
            <a:r>
              <a:rPr lang="cs-CZ" dirty="0" smtClean="0"/>
              <a:t>- Voda je mokrá, mluvím o vodě obecně. (ale: </a:t>
            </a:r>
            <a:r>
              <a:rPr lang="cs-CZ" b="1" dirty="0" smtClean="0">
                <a:solidFill>
                  <a:srgbClr val="FF0000"/>
                </a:solidFill>
              </a:rPr>
              <a:t>The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water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is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cold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today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smtClean="0"/>
              <a:t>- dnes je voda studená - myslím tím vodu v jezeře či v bazénu.)</a:t>
            </a:r>
          </a:p>
          <a:p>
            <a:pPr>
              <a:buNone/>
            </a:pPr>
            <a:r>
              <a:rPr lang="cs-CZ" dirty="0" err="1" smtClean="0">
                <a:solidFill>
                  <a:srgbClr val="FF0000"/>
                </a:solidFill>
              </a:rPr>
              <a:t>Giraffes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have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long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necks</a:t>
            </a:r>
            <a:r>
              <a:rPr lang="cs-CZ" dirty="0" smtClean="0">
                <a:solidFill>
                  <a:srgbClr val="FF0000"/>
                </a:solidFill>
              </a:rPr>
              <a:t>. </a:t>
            </a:r>
            <a:r>
              <a:rPr lang="cs-CZ" dirty="0" smtClean="0"/>
              <a:t>- Mluvím obecně o žirafách i o krcích, nejsou to žádné konkrétní žirafy, ani krky) 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2) Ustálené předložkové vazby</a:t>
            </a:r>
            <a:br>
              <a:rPr lang="cs-CZ" b="1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>
                <a:solidFill>
                  <a:srgbClr val="FF0000"/>
                </a:solidFill>
              </a:rPr>
              <a:t>by car, by bus, by </a:t>
            </a:r>
            <a:r>
              <a:rPr lang="cs-CZ" dirty="0" err="1" smtClean="0">
                <a:solidFill>
                  <a:srgbClr val="FF0000"/>
                </a:solidFill>
              </a:rPr>
              <a:t>train</a:t>
            </a:r>
            <a:endParaRPr lang="cs-CZ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dirty="0" err="1" smtClean="0">
                <a:solidFill>
                  <a:srgbClr val="FF0000"/>
                </a:solidFill>
              </a:rPr>
              <a:t>at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home</a:t>
            </a:r>
            <a:r>
              <a:rPr lang="cs-CZ" dirty="0" smtClean="0">
                <a:solidFill>
                  <a:srgbClr val="FF0000"/>
                </a:solidFill>
              </a:rPr>
              <a:t>, </a:t>
            </a:r>
            <a:r>
              <a:rPr lang="cs-CZ" dirty="0" err="1" smtClean="0">
                <a:solidFill>
                  <a:srgbClr val="FF0000"/>
                </a:solidFill>
              </a:rPr>
              <a:t>at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school</a:t>
            </a:r>
            <a:r>
              <a:rPr lang="cs-CZ" dirty="0" smtClean="0">
                <a:solidFill>
                  <a:srgbClr val="FF0000"/>
                </a:solidFill>
              </a:rPr>
              <a:t>, </a:t>
            </a:r>
            <a:r>
              <a:rPr lang="cs-CZ" dirty="0" err="1" smtClean="0">
                <a:solidFill>
                  <a:srgbClr val="FF0000"/>
                </a:solidFill>
              </a:rPr>
              <a:t>at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work</a:t>
            </a:r>
            <a:r>
              <a:rPr lang="cs-CZ" dirty="0" smtClean="0">
                <a:solidFill>
                  <a:srgbClr val="FF0000"/>
                </a:solidFill>
              </a:rPr>
              <a:t>, to </a:t>
            </a:r>
            <a:r>
              <a:rPr lang="cs-CZ" dirty="0" err="1" smtClean="0">
                <a:solidFill>
                  <a:srgbClr val="FF0000"/>
                </a:solidFill>
              </a:rPr>
              <a:t>work</a:t>
            </a:r>
            <a:r>
              <a:rPr lang="cs-CZ" dirty="0" smtClean="0">
                <a:solidFill>
                  <a:srgbClr val="FF0000"/>
                </a:solidFill>
              </a:rPr>
              <a:t>, to </a:t>
            </a:r>
            <a:r>
              <a:rPr lang="cs-CZ" dirty="0" err="1" smtClean="0">
                <a:solidFill>
                  <a:srgbClr val="FF0000"/>
                </a:solidFill>
              </a:rPr>
              <a:t>school</a:t>
            </a:r>
            <a:endParaRPr lang="cs-CZ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dirty="0" smtClean="0">
                <a:solidFill>
                  <a:srgbClr val="FF0000"/>
                </a:solidFill>
              </a:rPr>
              <a:t>in </a:t>
            </a:r>
            <a:r>
              <a:rPr lang="cs-CZ" dirty="0" err="1" smtClean="0">
                <a:solidFill>
                  <a:srgbClr val="FF0000"/>
                </a:solidFill>
              </a:rPr>
              <a:t>bed</a:t>
            </a:r>
            <a:r>
              <a:rPr lang="cs-CZ" dirty="0" smtClean="0">
                <a:solidFill>
                  <a:srgbClr val="FF0000"/>
                </a:solidFill>
              </a:rPr>
              <a:t>, in </a:t>
            </a:r>
            <a:r>
              <a:rPr lang="cs-CZ" dirty="0" err="1" smtClean="0">
                <a:solidFill>
                  <a:srgbClr val="FF0000"/>
                </a:solidFill>
              </a:rPr>
              <a:t>hospital</a:t>
            </a:r>
            <a:r>
              <a:rPr lang="cs-CZ" dirty="0" smtClean="0">
                <a:solidFill>
                  <a:srgbClr val="FF0000"/>
                </a:solidFill>
              </a:rPr>
              <a:t>, in </a:t>
            </a:r>
            <a:r>
              <a:rPr lang="cs-CZ" dirty="0" err="1" smtClean="0">
                <a:solidFill>
                  <a:srgbClr val="FF0000"/>
                </a:solidFill>
              </a:rPr>
              <a:t>prison</a:t>
            </a:r>
            <a:r>
              <a:rPr lang="cs-CZ" dirty="0" smtClean="0">
                <a:solidFill>
                  <a:srgbClr val="FF0000"/>
                </a:solidFill>
              </a:rPr>
              <a:t>, in </a:t>
            </a:r>
            <a:r>
              <a:rPr lang="cs-CZ" dirty="0" err="1" smtClean="0">
                <a:solidFill>
                  <a:srgbClr val="FF0000"/>
                </a:solidFill>
              </a:rPr>
              <a:t>church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smtClean="0"/>
              <a:t>- zde spíše říkáme, co tam člověk dělá, než jen místo, kde je - spí, je v nemocnici (zraněný), je ve vězení (jako vězeň), je v kostele a modlí se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3) Státy, města, ulice</a:t>
            </a:r>
            <a:br>
              <a:rPr lang="cs-CZ" b="1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 smtClean="0"/>
              <a:t>Názvy států v jednotném čísle, které se skládají pouze z jednoho slova</a:t>
            </a:r>
            <a:r>
              <a:rPr lang="cs-CZ" dirty="0" smtClean="0"/>
              <a:t>: </a:t>
            </a:r>
          </a:p>
          <a:p>
            <a:pPr>
              <a:buNone/>
            </a:pPr>
            <a:r>
              <a:rPr lang="cs-CZ" dirty="0" err="1" smtClean="0">
                <a:solidFill>
                  <a:srgbClr val="FF0000"/>
                </a:solidFill>
              </a:rPr>
              <a:t>Germany</a:t>
            </a:r>
            <a:r>
              <a:rPr lang="cs-CZ" dirty="0" smtClean="0">
                <a:solidFill>
                  <a:srgbClr val="FF0000"/>
                </a:solidFill>
              </a:rPr>
              <a:t>, Italy, France, </a:t>
            </a:r>
            <a:r>
              <a:rPr lang="cs-CZ" dirty="0" err="1" smtClean="0">
                <a:solidFill>
                  <a:srgbClr val="FF0000"/>
                </a:solidFill>
              </a:rPr>
              <a:t>Spain</a:t>
            </a:r>
            <a:r>
              <a:rPr lang="cs-CZ" dirty="0" smtClean="0">
                <a:solidFill>
                  <a:srgbClr val="FF0000"/>
                </a:solidFill>
              </a:rPr>
              <a:t> atd.</a:t>
            </a:r>
          </a:p>
          <a:p>
            <a:r>
              <a:rPr lang="cs-CZ" u="sng" dirty="0"/>
              <a:t>M</a:t>
            </a:r>
            <a:r>
              <a:rPr lang="cs-CZ" u="sng" dirty="0" smtClean="0"/>
              <a:t>ěsta, obce, </a:t>
            </a:r>
            <a:r>
              <a:rPr lang="cs-CZ" u="sng" dirty="0" smtClean="0"/>
              <a:t>náměstí, parky apod</a:t>
            </a:r>
            <a:r>
              <a:rPr lang="cs-CZ" u="sng" dirty="0" smtClean="0"/>
              <a:t>.</a:t>
            </a:r>
            <a:r>
              <a:rPr lang="cs-CZ" dirty="0" smtClean="0"/>
              <a:t>:</a:t>
            </a:r>
          </a:p>
          <a:p>
            <a:pPr>
              <a:buNone/>
            </a:pPr>
            <a:r>
              <a:rPr lang="cs-CZ" dirty="0" smtClean="0">
                <a:solidFill>
                  <a:srgbClr val="FF0000"/>
                </a:solidFill>
              </a:rPr>
              <a:t>London, New York, Prague, </a:t>
            </a:r>
            <a:r>
              <a:rPr lang="cs-CZ" dirty="0" err="1" smtClean="0">
                <a:solidFill>
                  <a:srgbClr val="FF0000"/>
                </a:solidFill>
              </a:rPr>
              <a:t>Fifth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smtClean="0">
                <a:solidFill>
                  <a:srgbClr val="FF0000"/>
                </a:solidFill>
              </a:rPr>
              <a:t>Avenue, </a:t>
            </a:r>
            <a:r>
              <a:rPr lang="cs-CZ" dirty="0" err="1" smtClean="0">
                <a:solidFill>
                  <a:srgbClr val="FF0000"/>
                </a:solidFill>
              </a:rPr>
              <a:t>Trafalgar</a:t>
            </a:r>
            <a:r>
              <a:rPr lang="cs-CZ" dirty="0" smtClean="0">
                <a:solidFill>
                  <a:srgbClr val="FF0000"/>
                </a:solidFill>
              </a:rPr>
              <a:t> Square, Hyde Park</a:t>
            </a:r>
          </a:p>
          <a:p>
            <a:pPr marL="0" indent="0">
              <a:buNone/>
            </a:pPr>
            <a:endParaRPr lang="cs-CZ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PROCVIČENÍ – doplň členy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cs-CZ" dirty="0" smtClean="0"/>
              <a:t>1. </a:t>
            </a:r>
            <a:r>
              <a:rPr lang="cs-CZ" dirty="0" err="1" smtClean="0"/>
              <a:t>Where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Jane? </a:t>
            </a:r>
            <a:r>
              <a:rPr lang="cs-CZ" dirty="0" err="1" smtClean="0"/>
              <a:t>She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at</a:t>
            </a:r>
            <a:r>
              <a:rPr lang="cs-CZ" dirty="0" smtClean="0"/>
              <a:t> ___ </a:t>
            </a:r>
            <a:r>
              <a:rPr lang="cs-CZ" dirty="0" err="1" smtClean="0"/>
              <a:t>work</a:t>
            </a:r>
            <a:r>
              <a:rPr lang="cs-CZ" dirty="0" smtClean="0"/>
              <a:t>.</a:t>
            </a:r>
          </a:p>
          <a:p>
            <a:pPr>
              <a:buNone/>
            </a:pPr>
            <a:r>
              <a:rPr lang="cs-CZ" dirty="0" smtClean="0"/>
              <a:t>2. I </a:t>
            </a:r>
            <a:r>
              <a:rPr lang="cs-CZ" dirty="0" err="1" smtClean="0"/>
              <a:t>have</a:t>
            </a:r>
            <a:r>
              <a:rPr lang="cs-CZ" dirty="0" smtClean="0"/>
              <a:t> ___ </a:t>
            </a:r>
            <a:r>
              <a:rPr lang="cs-CZ" dirty="0" err="1" smtClean="0"/>
              <a:t>apple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two</a:t>
            </a:r>
            <a:r>
              <a:rPr lang="cs-CZ" dirty="0" smtClean="0"/>
              <a:t> </a:t>
            </a:r>
            <a:r>
              <a:rPr lang="cs-CZ" dirty="0" err="1" smtClean="0"/>
              <a:t>pears</a:t>
            </a:r>
            <a:r>
              <a:rPr lang="cs-CZ" dirty="0" smtClean="0"/>
              <a:t>.</a:t>
            </a:r>
          </a:p>
          <a:p>
            <a:pPr>
              <a:buNone/>
            </a:pPr>
            <a:r>
              <a:rPr lang="cs-CZ" dirty="0" smtClean="0"/>
              <a:t>3. </a:t>
            </a:r>
            <a:r>
              <a:rPr lang="cs-CZ" dirty="0" err="1" smtClean="0"/>
              <a:t>It</a:t>
            </a:r>
            <a:r>
              <a:rPr lang="cs-CZ" dirty="0" smtClean="0"/>
              <a:t>‘s 7.30. I </a:t>
            </a:r>
            <a:r>
              <a:rPr lang="cs-CZ" dirty="0" err="1" smtClean="0"/>
              <a:t>have</a:t>
            </a:r>
            <a:r>
              <a:rPr lang="cs-CZ" dirty="0" smtClean="0"/>
              <a:t> to go to ___ </a:t>
            </a:r>
            <a:r>
              <a:rPr lang="cs-CZ" dirty="0" err="1" smtClean="0"/>
              <a:t>school</a:t>
            </a:r>
            <a:r>
              <a:rPr lang="cs-CZ" dirty="0" smtClean="0"/>
              <a:t>.</a:t>
            </a:r>
          </a:p>
          <a:p>
            <a:pPr>
              <a:buNone/>
            </a:pPr>
            <a:r>
              <a:rPr lang="cs-CZ" dirty="0" smtClean="0"/>
              <a:t>4. </a:t>
            </a:r>
            <a:r>
              <a:rPr lang="cs-CZ" dirty="0" err="1" smtClean="0"/>
              <a:t>Did</a:t>
            </a:r>
            <a:r>
              <a:rPr lang="cs-CZ" dirty="0" smtClean="0"/>
              <a:t> 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lock</a:t>
            </a:r>
            <a:r>
              <a:rPr lang="cs-CZ" dirty="0" smtClean="0"/>
              <a:t> ___ </a:t>
            </a:r>
            <a:r>
              <a:rPr lang="cs-CZ" dirty="0" err="1" smtClean="0"/>
              <a:t>door</a:t>
            </a:r>
            <a:r>
              <a:rPr lang="cs-CZ" dirty="0" smtClean="0"/>
              <a:t>?</a:t>
            </a:r>
          </a:p>
          <a:p>
            <a:pPr>
              <a:buNone/>
            </a:pPr>
            <a:r>
              <a:rPr lang="cs-CZ" dirty="0" smtClean="0"/>
              <a:t>5. </a:t>
            </a:r>
            <a:r>
              <a:rPr lang="cs-CZ" dirty="0" err="1" smtClean="0"/>
              <a:t>Your</a:t>
            </a:r>
            <a:r>
              <a:rPr lang="cs-CZ" dirty="0" smtClean="0"/>
              <a:t> </a:t>
            </a:r>
            <a:r>
              <a:rPr lang="cs-CZ" dirty="0" err="1" smtClean="0"/>
              <a:t>dinner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in ___ </a:t>
            </a:r>
            <a:r>
              <a:rPr lang="cs-CZ" dirty="0" err="1" smtClean="0"/>
              <a:t>fridge</a:t>
            </a:r>
            <a:r>
              <a:rPr lang="cs-CZ" dirty="0" smtClean="0"/>
              <a:t>.</a:t>
            </a:r>
          </a:p>
          <a:p>
            <a:pPr>
              <a:buNone/>
            </a:pPr>
            <a:r>
              <a:rPr lang="cs-CZ" dirty="0" smtClean="0"/>
              <a:t>6. I </a:t>
            </a:r>
            <a:r>
              <a:rPr lang="cs-CZ" dirty="0" err="1" smtClean="0"/>
              <a:t>bought</a:t>
            </a:r>
            <a:r>
              <a:rPr lang="cs-CZ" dirty="0" smtClean="0"/>
              <a:t> ___ </a:t>
            </a:r>
            <a:r>
              <a:rPr lang="cs-CZ" dirty="0" err="1" smtClean="0"/>
              <a:t>new</a:t>
            </a:r>
            <a:r>
              <a:rPr lang="cs-CZ" dirty="0" smtClean="0"/>
              <a:t> car.</a:t>
            </a:r>
          </a:p>
          <a:p>
            <a:pPr>
              <a:buNone/>
            </a:pPr>
            <a:r>
              <a:rPr lang="cs-CZ" dirty="0" smtClean="0"/>
              <a:t>7. ___ car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red</a:t>
            </a:r>
            <a:r>
              <a:rPr lang="cs-CZ" dirty="0" smtClean="0"/>
              <a:t>.</a:t>
            </a:r>
          </a:p>
          <a:p>
            <a:pPr>
              <a:buNone/>
            </a:pPr>
            <a:r>
              <a:rPr lang="cs-CZ" dirty="0" smtClean="0"/>
              <a:t>8. I love ___ </a:t>
            </a:r>
            <a:r>
              <a:rPr lang="cs-CZ" dirty="0" err="1" smtClean="0"/>
              <a:t>fruit</a:t>
            </a:r>
            <a:r>
              <a:rPr lang="cs-CZ" dirty="0" smtClean="0"/>
              <a:t>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PROCVIČENÍ – oprav chyby</a:t>
            </a:r>
            <a:r>
              <a:rPr lang="en-US" dirty="0" smtClean="0"/>
              <a:t>	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dirty="0" smtClean="0"/>
              <a:t>1. The Paris </a:t>
            </a:r>
            <a:r>
              <a:rPr lang="cs-CZ" dirty="0" err="1" smtClean="0"/>
              <a:t>is</a:t>
            </a:r>
            <a:r>
              <a:rPr lang="cs-CZ" dirty="0" smtClean="0"/>
              <a:t> a most </a:t>
            </a:r>
            <a:r>
              <a:rPr lang="cs-CZ" dirty="0" err="1" smtClean="0"/>
              <a:t>beautiful</a:t>
            </a:r>
            <a:r>
              <a:rPr lang="cs-CZ" dirty="0" smtClean="0"/>
              <a:t> city in France.</a:t>
            </a:r>
          </a:p>
          <a:p>
            <a:pPr>
              <a:buNone/>
            </a:pPr>
            <a:r>
              <a:rPr lang="cs-CZ" dirty="0" smtClean="0"/>
              <a:t>2. My </a:t>
            </a:r>
            <a:r>
              <a:rPr lang="cs-CZ" dirty="0" err="1" smtClean="0"/>
              <a:t>parent</a:t>
            </a:r>
            <a:r>
              <a:rPr lang="cs-CZ" dirty="0" smtClean="0"/>
              <a:t>´s house </a:t>
            </a:r>
            <a:r>
              <a:rPr lang="cs-CZ" dirty="0" err="1" smtClean="0"/>
              <a:t>is</a:t>
            </a:r>
            <a:r>
              <a:rPr lang="cs-CZ" dirty="0" smtClean="0"/>
              <a:t> not </a:t>
            </a:r>
            <a:r>
              <a:rPr lang="cs-CZ" dirty="0" err="1" smtClean="0"/>
              <a:t>so</a:t>
            </a:r>
            <a:r>
              <a:rPr lang="cs-CZ" dirty="0" smtClean="0"/>
              <a:t> </a:t>
            </a:r>
            <a:r>
              <a:rPr lang="cs-CZ" dirty="0" err="1" smtClean="0"/>
              <a:t>close</a:t>
            </a:r>
            <a:r>
              <a:rPr lang="cs-CZ" dirty="0" smtClean="0"/>
              <a:t>, </a:t>
            </a:r>
            <a:r>
              <a:rPr lang="cs-CZ" dirty="0" err="1" smtClean="0"/>
              <a:t>we</a:t>
            </a:r>
            <a:r>
              <a:rPr lang="cs-CZ" dirty="0" smtClean="0"/>
              <a:t> </a:t>
            </a:r>
            <a:r>
              <a:rPr lang="cs-CZ" dirty="0" err="1" smtClean="0"/>
              <a:t>must</a:t>
            </a:r>
            <a:r>
              <a:rPr lang="cs-CZ" dirty="0" smtClean="0"/>
              <a:t> go </a:t>
            </a:r>
            <a:r>
              <a:rPr lang="cs-CZ" dirty="0" err="1" smtClean="0"/>
              <a:t>there</a:t>
            </a:r>
            <a:r>
              <a:rPr lang="cs-CZ" dirty="0" smtClean="0"/>
              <a:t> by the bus.</a:t>
            </a:r>
          </a:p>
          <a:p>
            <a:pPr>
              <a:buNone/>
            </a:pPr>
            <a:r>
              <a:rPr lang="cs-CZ" dirty="0" smtClean="0"/>
              <a:t>3. I </a:t>
            </a:r>
            <a:r>
              <a:rPr lang="cs-CZ" dirty="0" err="1" smtClean="0"/>
              <a:t>like</a:t>
            </a:r>
            <a:r>
              <a:rPr lang="cs-CZ" dirty="0" smtClean="0"/>
              <a:t> spaghetti.</a:t>
            </a:r>
          </a:p>
          <a:p>
            <a:pPr>
              <a:buNone/>
            </a:pPr>
            <a:r>
              <a:rPr lang="cs-CZ" dirty="0" smtClean="0"/>
              <a:t>4. Look </a:t>
            </a:r>
            <a:r>
              <a:rPr lang="cs-CZ" dirty="0" err="1" smtClean="0"/>
              <a:t>at</a:t>
            </a:r>
            <a:r>
              <a:rPr lang="cs-CZ" dirty="0" smtClean="0"/>
              <a:t> </a:t>
            </a:r>
            <a:r>
              <a:rPr lang="cs-CZ" dirty="0" err="1" smtClean="0"/>
              <a:t>sky</a:t>
            </a:r>
            <a:r>
              <a:rPr lang="cs-CZ" dirty="0" smtClean="0"/>
              <a:t>! </a:t>
            </a:r>
            <a:r>
              <a:rPr lang="cs-CZ" dirty="0" err="1" smtClean="0"/>
              <a:t>It</a:t>
            </a:r>
            <a:r>
              <a:rPr lang="cs-CZ" dirty="0" smtClean="0"/>
              <a:t>‘s </a:t>
            </a:r>
            <a:r>
              <a:rPr lang="cs-CZ" dirty="0" err="1" smtClean="0"/>
              <a:t>going</a:t>
            </a:r>
            <a:r>
              <a:rPr lang="cs-CZ" dirty="0" smtClean="0"/>
              <a:t> to </a:t>
            </a:r>
            <a:r>
              <a:rPr lang="cs-CZ" dirty="0" err="1" smtClean="0"/>
              <a:t>rain</a:t>
            </a:r>
            <a:r>
              <a:rPr lang="cs-CZ" dirty="0" smtClean="0"/>
              <a:t>.</a:t>
            </a:r>
          </a:p>
          <a:p>
            <a:pPr>
              <a:buNone/>
            </a:pPr>
            <a:r>
              <a:rPr lang="cs-CZ" dirty="0" smtClean="0"/>
              <a:t>5. Martin </a:t>
            </a:r>
            <a:r>
              <a:rPr lang="cs-CZ" dirty="0" err="1" smtClean="0"/>
              <a:t>works</a:t>
            </a:r>
            <a:r>
              <a:rPr lang="cs-CZ" dirty="0" smtClean="0"/>
              <a:t> in the </a:t>
            </a:r>
            <a:r>
              <a:rPr lang="cs-CZ" dirty="0" err="1" smtClean="0"/>
              <a:t>Prague</a:t>
            </a:r>
            <a:r>
              <a:rPr lang="cs-CZ" dirty="0" smtClean="0"/>
              <a:t>.</a:t>
            </a:r>
          </a:p>
          <a:p>
            <a:pPr>
              <a:buNone/>
            </a:pPr>
            <a:r>
              <a:rPr lang="cs-CZ" dirty="0" smtClean="0"/>
              <a:t>6. Let‘s go to a </a:t>
            </a:r>
            <a:r>
              <a:rPr lang="cs-CZ" dirty="0" err="1" smtClean="0"/>
              <a:t>cinema</a:t>
            </a:r>
            <a:r>
              <a:rPr lang="cs-CZ" dirty="0" smtClean="0"/>
              <a:t>!</a:t>
            </a:r>
          </a:p>
          <a:p>
            <a:pPr>
              <a:buNone/>
            </a:pPr>
            <a:r>
              <a:rPr lang="cs-CZ" dirty="0" smtClean="0"/>
              <a:t>7. </a:t>
            </a:r>
            <a:r>
              <a:rPr lang="cs-CZ" dirty="0" err="1" smtClean="0"/>
              <a:t>What</a:t>
            </a:r>
            <a:r>
              <a:rPr lang="cs-CZ" dirty="0" smtClean="0"/>
              <a:t> </a:t>
            </a:r>
            <a:r>
              <a:rPr lang="cs-CZ" dirty="0" err="1" smtClean="0"/>
              <a:t>time</a:t>
            </a:r>
            <a:r>
              <a:rPr lang="cs-CZ" dirty="0" smtClean="0"/>
              <a:t> do 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have</a:t>
            </a:r>
            <a:r>
              <a:rPr lang="cs-CZ" dirty="0" smtClean="0"/>
              <a:t> a </a:t>
            </a:r>
            <a:r>
              <a:rPr lang="cs-CZ" dirty="0" err="1" smtClean="0"/>
              <a:t>dinner</a:t>
            </a:r>
            <a:r>
              <a:rPr lang="cs-CZ" dirty="0" smtClean="0"/>
              <a:t>?</a:t>
            </a:r>
          </a:p>
          <a:p>
            <a:pPr>
              <a:buNone/>
            </a:pPr>
            <a:r>
              <a:rPr lang="cs-CZ" dirty="0" smtClean="0"/>
              <a:t>8. </a:t>
            </a:r>
            <a:r>
              <a:rPr lang="cs-CZ" dirty="0" err="1" smtClean="0"/>
              <a:t>There</a:t>
            </a:r>
            <a:r>
              <a:rPr lang="cs-CZ" dirty="0" smtClean="0"/>
              <a:t> are a </a:t>
            </a:r>
            <a:r>
              <a:rPr lang="cs-CZ" dirty="0" err="1" smtClean="0"/>
              <a:t>schools</a:t>
            </a:r>
            <a:r>
              <a:rPr lang="cs-CZ" dirty="0" smtClean="0"/>
              <a:t> in </a:t>
            </a:r>
            <a:r>
              <a:rPr lang="cs-CZ" dirty="0" err="1" smtClean="0"/>
              <a:t>an</a:t>
            </a:r>
            <a:r>
              <a:rPr lang="cs-CZ" dirty="0" smtClean="0"/>
              <a:t> </a:t>
            </a:r>
            <a:r>
              <a:rPr lang="cs-CZ" dirty="0" err="1" smtClean="0"/>
              <a:t>our</a:t>
            </a:r>
            <a:r>
              <a:rPr lang="cs-CZ" dirty="0" smtClean="0"/>
              <a:t> </a:t>
            </a:r>
            <a:r>
              <a:rPr lang="cs-CZ" dirty="0" err="1" smtClean="0"/>
              <a:t>town</a:t>
            </a:r>
            <a:r>
              <a:rPr lang="cs-CZ" dirty="0" smtClean="0"/>
              <a:t>.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err="1" smtClean="0"/>
              <a:t>Where</a:t>
            </a:r>
            <a:r>
              <a:rPr lang="cs-CZ" b="1" dirty="0" smtClean="0"/>
              <a:t>'s the </a:t>
            </a:r>
            <a:r>
              <a:rPr lang="cs-CZ" b="1" dirty="0" err="1" smtClean="0"/>
              <a:t>kitchen</a:t>
            </a:r>
            <a:r>
              <a:rPr lang="cs-CZ" b="1" dirty="0" smtClean="0"/>
              <a:t>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It's </a:t>
            </a:r>
            <a:r>
              <a:rPr lang="en-US" b="1" dirty="0" smtClean="0"/>
              <a:t>the</a:t>
            </a:r>
            <a:r>
              <a:rPr lang="en-US" dirty="0" smtClean="0"/>
              <a:t> door on your right</a:t>
            </a:r>
            <a:r>
              <a:rPr lang="en-US" dirty="0" smtClean="0"/>
              <a:t>.</a:t>
            </a:r>
            <a:r>
              <a:rPr lang="cs-CZ" dirty="0" smtClean="0"/>
              <a:t> –když víš, o které dveře se jedná, jsou </a:t>
            </a:r>
            <a:r>
              <a:rPr lang="cs-CZ" b="1" dirty="0" smtClean="0"/>
              <a:t>ty , určité </a:t>
            </a:r>
            <a:r>
              <a:rPr lang="cs-CZ" dirty="0" smtClean="0"/>
              <a:t>dveře napravo</a:t>
            </a:r>
            <a:endParaRPr lang="cs-CZ" dirty="0" smtClean="0"/>
          </a:p>
          <a:p>
            <a:r>
              <a:rPr lang="en-US" dirty="0" smtClean="0"/>
              <a:t>It's </a:t>
            </a:r>
            <a:r>
              <a:rPr lang="en-US" b="1" dirty="0" smtClean="0"/>
              <a:t>a</a:t>
            </a:r>
            <a:r>
              <a:rPr lang="en-US" dirty="0" smtClean="0"/>
              <a:t> door on your right. </a:t>
            </a:r>
            <a:r>
              <a:rPr lang="cs-CZ" dirty="0" smtClean="0"/>
              <a:t>– jsou to </a:t>
            </a:r>
            <a:r>
              <a:rPr lang="cs-CZ" b="1" dirty="0" smtClean="0"/>
              <a:t>nějaké</a:t>
            </a:r>
            <a:r>
              <a:rPr lang="cs-CZ" dirty="0" smtClean="0"/>
              <a:t> dveře napravo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Člen neurčitý a/</a:t>
            </a:r>
            <a:r>
              <a:rPr lang="cs-CZ" b="1" dirty="0" err="1" smtClean="0"/>
              <a:t>an</a:t>
            </a:r>
            <a:r>
              <a:rPr lang="cs-CZ" b="1" dirty="0" smtClean="0"/>
              <a:t/>
            </a:r>
            <a:br>
              <a:rPr lang="cs-CZ" b="1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cs-CZ" i="1" dirty="0" err="1" smtClean="0">
                <a:solidFill>
                  <a:srgbClr val="FF0000"/>
                </a:solidFill>
              </a:rPr>
              <a:t>an</a:t>
            </a:r>
            <a:r>
              <a:rPr lang="cs-CZ" i="1" dirty="0" smtClean="0"/>
              <a:t> </a:t>
            </a:r>
            <a:r>
              <a:rPr lang="cs-CZ" i="1" dirty="0" err="1" smtClean="0"/>
              <a:t>easel</a:t>
            </a:r>
            <a:r>
              <a:rPr lang="cs-CZ" i="1" dirty="0" smtClean="0"/>
              <a:t>				</a:t>
            </a:r>
            <a:r>
              <a:rPr lang="cs-CZ" i="1" dirty="0" smtClean="0">
                <a:solidFill>
                  <a:srgbClr val="FF0000"/>
                </a:solidFill>
              </a:rPr>
              <a:t>a </a:t>
            </a:r>
            <a:r>
              <a:rPr lang="cs-CZ" i="1" dirty="0" smtClean="0"/>
              <a:t>dog	</a:t>
            </a:r>
          </a:p>
          <a:p>
            <a:pPr>
              <a:defRPr/>
            </a:pPr>
            <a:r>
              <a:rPr lang="cs-CZ" i="1" dirty="0" err="1" smtClean="0">
                <a:solidFill>
                  <a:srgbClr val="FF0000"/>
                </a:solidFill>
              </a:rPr>
              <a:t>an</a:t>
            </a:r>
            <a:r>
              <a:rPr lang="cs-CZ" i="1" dirty="0" smtClean="0"/>
              <a:t> </a:t>
            </a:r>
            <a:r>
              <a:rPr lang="cs-CZ" i="1" dirty="0" err="1" smtClean="0"/>
              <a:t>hour</a:t>
            </a:r>
            <a:r>
              <a:rPr lang="cs-CZ" i="1" dirty="0" smtClean="0"/>
              <a:t>				</a:t>
            </a:r>
            <a:r>
              <a:rPr lang="cs-CZ" i="1" dirty="0" smtClean="0">
                <a:solidFill>
                  <a:srgbClr val="FF0000"/>
                </a:solidFill>
              </a:rPr>
              <a:t>a</a:t>
            </a:r>
            <a:r>
              <a:rPr lang="cs-CZ" i="1" dirty="0" smtClean="0"/>
              <a:t> union</a:t>
            </a:r>
            <a:endParaRPr lang="cs-CZ" i="1" dirty="0"/>
          </a:p>
          <a:p>
            <a:pPr>
              <a:defRPr/>
            </a:pPr>
            <a:r>
              <a:rPr lang="cs-CZ" i="1" dirty="0" err="1">
                <a:solidFill>
                  <a:srgbClr val="FF0000"/>
                </a:solidFill>
              </a:rPr>
              <a:t>an</a:t>
            </a:r>
            <a:r>
              <a:rPr lang="cs-CZ" i="1" dirty="0"/>
              <a:t> </a:t>
            </a:r>
            <a:r>
              <a:rPr lang="cs-CZ" i="1" dirty="0" err="1" smtClean="0"/>
              <a:t>elephant</a:t>
            </a:r>
            <a:r>
              <a:rPr lang="cs-CZ" i="1" dirty="0" smtClean="0"/>
              <a:t>			</a:t>
            </a:r>
            <a:r>
              <a:rPr lang="cs-CZ" i="1" dirty="0" smtClean="0">
                <a:solidFill>
                  <a:srgbClr val="FF0000"/>
                </a:solidFill>
              </a:rPr>
              <a:t>a</a:t>
            </a:r>
            <a:r>
              <a:rPr lang="cs-CZ" i="1" dirty="0" smtClean="0"/>
              <a:t> car</a:t>
            </a:r>
            <a:endParaRPr lang="cs-CZ" i="1" dirty="0"/>
          </a:p>
          <a:p>
            <a:pPr>
              <a:defRPr/>
            </a:pPr>
            <a:r>
              <a:rPr lang="cs-CZ" i="1" dirty="0" err="1">
                <a:solidFill>
                  <a:srgbClr val="FF0000"/>
                </a:solidFill>
              </a:rPr>
              <a:t>an</a:t>
            </a:r>
            <a:r>
              <a:rPr lang="cs-CZ" i="1" dirty="0"/>
              <a:t> </a:t>
            </a:r>
            <a:r>
              <a:rPr lang="cs-CZ" i="1" dirty="0" err="1" smtClean="0"/>
              <a:t>actor</a:t>
            </a:r>
            <a:r>
              <a:rPr lang="cs-CZ" i="1" dirty="0" smtClean="0"/>
              <a:t>				</a:t>
            </a:r>
            <a:r>
              <a:rPr lang="cs-CZ" i="1" dirty="0" smtClean="0">
                <a:solidFill>
                  <a:srgbClr val="FF0000"/>
                </a:solidFill>
              </a:rPr>
              <a:t>a </a:t>
            </a:r>
            <a:r>
              <a:rPr lang="cs-CZ" i="1" dirty="0" err="1" smtClean="0"/>
              <a:t>pen</a:t>
            </a:r>
            <a:endParaRPr lang="cs-CZ" i="1" dirty="0"/>
          </a:p>
          <a:p>
            <a:pPr>
              <a:defRPr/>
            </a:pPr>
            <a:r>
              <a:rPr lang="cs-CZ" i="1" dirty="0" err="1">
                <a:solidFill>
                  <a:srgbClr val="FF0000"/>
                </a:solidFill>
              </a:rPr>
              <a:t>an</a:t>
            </a:r>
            <a:r>
              <a:rPr lang="cs-CZ" i="1" dirty="0"/>
              <a:t> </a:t>
            </a:r>
            <a:r>
              <a:rPr lang="cs-CZ" i="1" dirty="0" smtClean="0"/>
              <a:t>angel				</a:t>
            </a:r>
            <a:r>
              <a:rPr lang="cs-CZ" i="1" dirty="0" smtClean="0">
                <a:solidFill>
                  <a:srgbClr val="FF0000"/>
                </a:solidFill>
              </a:rPr>
              <a:t>a </a:t>
            </a:r>
            <a:r>
              <a:rPr lang="cs-CZ" i="1" dirty="0" err="1" smtClean="0"/>
              <a:t>book</a:t>
            </a:r>
            <a:endParaRPr lang="cs-CZ" i="1" dirty="0"/>
          </a:p>
          <a:p>
            <a:pPr>
              <a:defRPr/>
            </a:pPr>
            <a:r>
              <a:rPr lang="cs-CZ" i="1" dirty="0" err="1">
                <a:solidFill>
                  <a:srgbClr val="FF0000"/>
                </a:solidFill>
              </a:rPr>
              <a:t>an</a:t>
            </a:r>
            <a:r>
              <a:rPr lang="cs-CZ" i="1" dirty="0"/>
              <a:t> </a:t>
            </a:r>
            <a:r>
              <a:rPr lang="cs-CZ" i="1" dirty="0" err="1" smtClean="0"/>
              <a:t>egg</a:t>
            </a:r>
            <a:r>
              <a:rPr lang="cs-CZ" i="1" dirty="0" smtClean="0"/>
              <a:t>				</a:t>
            </a:r>
            <a:r>
              <a:rPr lang="cs-CZ" i="1" dirty="0" smtClean="0">
                <a:solidFill>
                  <a:srgbClr val="FF0000"/>
                </a:solidFill>
              </a:rPr>
              <a:t>a</a:t>
            </a:r>
            <a:r>
              <a:rPr lang="cs-CZ" i="1" dirty="0" smtClean="0"/>
              <a:t> </a:t>
            </a:r>
            <a:r>
              <a:rPr lang="cs-CZ" i="1" dirty="0" err="1" smtClean="0"/>
              <a:t>helmet</a:t>
            </a:r>
            <a:r>
              <a:rPr lang="cs-CZ" i="1" dirty="0" smtClean="0"/>
              <a:t>	</a:t>
            </a:r>
            <a:endParaRPr lang="cs-CZ" i="1" dirty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1) Nová informace</a:t>
            </a:r>
            <a:br>
              <a:rPr lang="cs-CZ" b="1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>
                <a:solidFill>
                  <a:srgbClr val="FF0000"/>
                </a:solidFill>
              </a:rPr>
              <a:t>I </a:t>
            </a:r>
            <a:r>
              <a:rPr lang="cs-CZ" dirty="0" err="1" smtClean="0">
                <a:solidFill>
                  <a:srgbClr val="FF0000"/>
                </a:solidFill>
              </a:rPr>
              <a:t>bought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b="1" dirty="0" smtClean="0">
                <a:solidFill>
                  <a:srgbClr val="FF0000"/>
                </a:solidFill>
              </a:rPr>
              <a:t>a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new</a:t>
            </a:r>
            <a:r>
              <a:rPr lang="cs-CZ" dirty="0" smtClean="0">
                <a:solidFill>
                  <a:srgbClr val="FF0000"/>
                </a:solidFill>
              </a:rPr>
              <a:t> car. </a:t>
            </a:r>
            <a:r>
              <a:rPr lang="cs-CZ" dirty="0" smtClean="0"/>
              <a:t>- Koupil jsem si nové auto - je to pro něho nová informace, ještě neví jaké jsem si koupil.</a:t>
            </a:r>
          </a:p>
          <a:p>
            <a:pPr>
              <a:buNone/>
            </a:pPr>
            <a:r>
              <a:rPr lang="cs-CZ" dirty="0" err="1" smtClean="0">
                <a:solidFill>
                  <a:srgbClr val="FF0000"/>
                </a:solidFill>
              </a:rPr>
              <a:t>She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lives</a:t>
            </a:r>
            <a:r>
              <a:rPr lang="cs-CZ" dirty="0" smtClean="0">
                <a:solidFill>
                  <a:srgbClr val="FF0000"/>
                </a:solidFill>
              </a:rPr>
              <a:t> in </a:t>
            </a:r>
            <a:r>
              <a:rPr lang="cs-CZ" b="1" dirty="0" smtClean="0">
                <a:solidFill>
                  <a:srgbClr val="FF0000"/>
                </a:solidFill>
              </a:rPr>
              <a:t>a</a:t>
            </a:r>
            <a:r>
              <a:rPr lang="cs-CZ" dirty="0" smtClean="0">
                <a:solidFill>
                  <a:srgbClr val="FF0000"/>
                </a:solidFill>
              </a:rPr>
              <a:t> house in the city center. </a:t>
            </a:r>
            <a:r>
              <a:rPr lang="cs-CZ" dirty="0" smtClean="0"/>
              <a:t>- také nová informace, o tomto domu posluchač ještě neslyšel.</a:t>
            </a:r>
          </a:p>
          <a:p>
            <a:pPr>
              <a:buNone/>
            </a:pPr>
            <a:r>
              <a:rPr lang="cs-CZ" dirty="0" err="1" smtClean="0">
                <a:solidFill>
                  <a:srgbClr val="FF0000"/>
                </a:solidFill>
              </a:rPr>
              <a:t>She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works</a:t>
            </a:r>
            <a:r>
              <a:rPr lang="cs-CZ" dirty="0" smtClean="0">
                <a:solidFill>
                  <a:srgbClr val="FF0000"/>
                </a:solidFill>
              </a:rPr>
              <a:t> in </a:t>
            </a:r>
            <a:r>
              <a:rPr lang="cs-CZ" b="1" dirty="0" smtClean="0">
                <a:solidFill>
                  <a:srgbClr val="FF0000"/>
                </a:solidFill>
              </a:rPr>
              <a:t>a</a:t>
            </a:r>
            <a:r>
              <a:rPr lang="cs-CZ" dirty="0" smtClean="0">
                <a:solidFill>
                  <a:srgbClr val="FF0000"/>
                </a:solidFill>
              </a:rPr>
              <a:t> restaurant.</a:t>
            </a:r>
            <a:endParaRPr lang="cs-CZ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smtClean="0"/>
              <a:t>2) Co je kdo zač</a:t>
            </a:r>
            <a:br>
              <a:rPr lang="pl-PL" b="1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16624"/>
          </a:xfrm>
        </p:spPr>
        <p:txBody>
          <a:bodyPr>
            <a:normAutofit/>
          </a:bodyPr>
          <a:lstStyle/>
          <a:p>
            <a:r>
              <a:rPr lang="cs-CZ" u="sng" dirty="0" smtClean="0"/>
              <a:t>Nejčastěji to bývá např. u zaměstnání:</a:t>
            </a:r>
            <a:endParaRPr lang="cs-CZ" dirty="0"/>
          </a:p>
          <a:p>
            <a:pPr>
              <a:buNone/>
            </a:pPr>
            <a:r>
              <a:rPr lang="cs-CZ" dirty="0" smtClean="0">
                <a:solidFill>
                  <a:srgbClr val="FF0000"/>
                </a:solidFill>
              </a:rPr>
              <a:t>He's </a:t>
            </a:r>
            <a:r>
              <a:rPr lang="cs-CZ" b="1" dirty="0" smtClean="0">
                <a:solidFill>
                  <a:srgbClr val="FF0000"/>
                </a:solidFill>
              </a:rPr>
              <a:t>a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teacher</a:t>
            </a:r>
            <a:r>
              <a:rPr lang="cs-CZ" dirty="0" smtClean="0">
                <a:solidFill>
                  <a:srgbClr val="FF0000"/>
                </a:solidFill>
              </a:rPr>
              <a:t>. </a:t>
            </a:r>
            <a:r>
              <a:rPr lang="cs-CZ" dirty="0" smtClean="0"/>
              <a:t>- Je učitel - říkáme, co je zač, jaké má zaměstnání.</a:t>
            </a:r>
          </a:p>
          <a:p>
            <a:pPr>
              <a:buNone/>
            </a:pPr>
            <a:r>
              <a:rPr lang="cs-CZ" dirty="0" smtClean="0">
                <a:solidFill>
                  <a:srgbClr val="FF0000"/>
                </a:solidFill>
              </a:rPr>
              <a:t>I </a:t>
            </a:r>
            <a:r>
              <a:rPr lang="cs-CZ" dirty="0" err="1" smtClean="0">
                <a:solidFill>
                  <a:srgbClr val="FF0000"/>
                </a:solidFill>
              </a:rPr>
              <a:t>want</a:t>
            </a:r>
            <a:r>
              <a:rPr lang="cs-CZ" dirty="0" smtClean="0">
                <a:solidFill>
                  <a:srgbClr val="FF0000"/>
                </a:solidFill>
              </a:rPr>
              <a:t> to </a:t>
            </a:r>
            <a:r>
              <a:rPr lang="cs-CZ" dirty="0" err="1" smtClean="0">
                <a:solidFill>
                  <a:srgbClr val="FF0000"/>
                </a:solidFill>
              </a:rPr>
              <a:t>be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b="1" dirty="0" err="1" smtClean="0">
                <a:solidFill>
                  <a:srgbClr val="FF0000"/>
                </a:solidFill>
              </a:rPr>
              <a:t>an</a:t>
            </a:r>
            <a:r>
              <a:rPr lang="cs-CZ" dirty="0" smtClean="0">
                <a:solidFill>
                  <a:srgbClr val="FF0000"/>
                </a:solidFill>
              </a:rPr>
              <a:t> astronaut. </a:t>
            </a:r>
          </a:p>
          <a:p>
            <a:r>
              <a:rPr lang="cs-CZ" u="sng" dirty="0" smtClean="0"/>
              <a:t>Není to však omezeno pouze na zaměstnání:</a:t>
            </a:r>
          </a:p>
          <a:p>
            <a:pPr>
              <a:buNone/>
            </a:pPr>
            <a:r>
              <a:rPr lang="cs-CZ" dirty="0" smtClean="0">
                <a:solidFill>
                  <a:srgbClr val="FF0000"/>
                </a:solidFill>
              </a:rPr>
              <a:t>Jim </a:t>
            </a:r>
            <a:r>
              <a:rPr lang="cs-CZ" dirty="0" err="1" smtClean="0">
                <a:solidFill>
                  <a:srgbClr val="FF0000"/>
                </a:solidFill>
              </a:rPr>
              <a:t>is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b="1" dirty="0" smtClean="0">
                <a:solidFill>
                  <a:srgbClr val="FF0000"/>
                </a:solidFill>
              </a:rPr>
              <a:t>a</a:t>
            </a:r>
            <a:r>
              <a:rPr lang="cs-CZ" dirty="0" smtClean="0">
                <a:solidFill>
                  <a:srgbClr val="FF0000"/>
                </a:solidFill>
              </a:rPr>
              <a:t> boy</a:t>
            </a:r>
            <a:r>
              <a:rPr lang="cs-CZ" dirty="0" smtClean="0"/>
              <a:t>. - Říkám, že Jim je kluk, tedy co je zač.</a:t>
            </a:r>
          </a:p>
          <a:p>
            <a:pPr>
              <a:buNone/>
            </a:pPr>
            <a:r>
              <a:rPr lang="cs-CZ" dirty="0" smtClean="0">
                <a:solidFill>
                  <a:srgbClr val="FF0000"/>
                </a:solidFill>
              </a:rPr>
              <a:t>Oscar </a:t>
            </a:r>
            <a:r>
              <a:rPr lang="cs-CZ" dirty="0" err="1" smtClean="0">
                <a:solidFill>
                  <a:srgbClr val="FF0000"/>
                </a:solidFill>
              </a:rPr>
              <a:t>is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b="1" dirty="0" smtClean="0">
                <a:solidFill>
                  <a:srgbClr val="FF0000"/>
                </a:solidFill>
              </a:rPr>
              <a:t>a</a:t>
            </a:r>
            <a:r>
              <a:rPr lang="cs-CZ" dirty="0" smtClean="0">
                <a:solidFill>
                  <a:srgbClr val="FF0000"/>
                </a:solidFill>
              </a:rPr>
              <a:t> dog. </a:t>
            </a:r>
            <a:r>
              <a:rPr lang="cs-CZ" dirty="0" smtClean="0"/>
              <a:t>- Oscar je pes - co je zač.</a:t>
            </a:r>
          </a:p>
          <a:p>
            <a:pPr>
              <a:buNone/>
            </a:pPr>
            <a:r>
              <a:rPr lang="cs-CZ" dirty="0" err="1" smtClean="0">
                <a:solidFill>
                  <a:srgbClr val="FF0000"/>
                </a:solidFill>
              </a:rPr>
              <a:t>Burton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is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b="1" dirty="0" smtClean="0">
                <a:solidFill>
                  <a:srgbClr val="FF0000"/>
                </a:solidFill>
              </a:rPr>
              <a:t>a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brand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of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snowboards</a:t>
            </a:r>
            <a:r>
              <a:rPr lang="cs-CZ" dirty="0" smtClean="0">
                <a:solidFill>
                  <a:srgbClr val="FF0000"/>
                </a:solidFill>
              </a:rPr>
              <a:t>. </a:t>
            </a:r>
          </a:p>
          <a:p>
            <a:pPr>
              <a:buNone/>
            </a:pPr>
            <a:endParaRPr lang="cs-CZ" dirty="0" smtClean="0">
              <a:solidFill>
                <a:srgbClr val="FF0000"/>
              </a:solidFill>
            </a:endParaRP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/>
              <a:t>ad 2) Co je kdo zač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 smtClean="0"/>
              <a:t>Často se používá i u podstatných jmen s přívlastkem: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err="1" smtClean="0">
                <a:solidFill>
                  <a:srgbClr val="FF0000"/>
                </a:solidFill>
              </a:rPr>
              <a:t>It</a:t>
            </a:r>
            <a:r>
              <a:rPr lang="cs-CZ" dirty="0" smtClean="0">
                <a:solidFill>
                  <a:srgbClr val="FF0000"/>
                </a:solidFill>
              </a:rPr>
              <a:t>'s </a:t>
            </a:r>
            <a:r>
              <a:rPr lang="cs-CZ" b="1" dirty="0" smtClean="0">
                <a:solidFill>
                  <a:srgbClr val="FF0000"/>
                </a:solidFill>
              </a:rPr>
              <a:t>a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beautiful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morning</a:t>
            </a:r>
            <a:r>
              <a:rPr lang="cs-CZ" dirty="0" smtClean="0">
                <a:solidFill>
                  <a:srgbClr val="FF0000"/>
                </a:solidFill>
              </a:rPr>
              <a:t>. </a:t>
            </a:r>
            <a:r>
              <a:rPr lang="cs-CZ" dirty="0" smtClean="0"/>
              <a:t>- co je to ráno zač, jaké je to ráno</a:t>
            </a:r>
            <a:br>
              <a:rPr lang="cs-CZ" dirty="0" smtClean="0"/>
            </a:br>
            <a:r>
              <a:rPr lang="cs-CZ" dirty="0" err="1" smtClean="0">
                <a:solidFill>
                  <a:srgbClr val="FF0000"/>
                </a:solidFill>
              </a:rPr>
              <a:t>She</a:t>
            </a:r>
            <a:r>
              <a:rPr lang="cs-CZ" dirty="0" smtClean="0">
                <a:solidFill>
                  <a:srgbClr val="FF0000"/>
                </a:solidFill>
              </a:rPr>
              <a:t>'s </a:t>
            </a:r>
            <a:r>
              <a:rPr lang="cs-CZ" b="1" dirty="0" smtClean="0">
                <a:solidFill>
                  <a:srgbClr val="FF0000"/>
                </a:solidFill>
              </a:rPr>
              <a:t>a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very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smart</a:t>
            </a:r>
            <a:r>
              <a:rPr lang="cs-CZ" dirty="0" smtClean="0">
                <a:solidFill>
                  <a:srgbClr val="FF0000"/>
                </a:solidFill>
              </a:rPr>
              <a:t> girl. </a:t>
            </a:r>
            <a:r>
              <a:rPr lang="cs-CZ" dirty="0" smtClean="0"/>
              <a:t>- Je to moc chytrá holka - neurčitý člen zde bude, i kdyby se o té dívce již mnohokrát mluvilo - říkáme, co ta holka je zač. 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3) Množství, frekvence, apod.</a:t>
            </a:r>
            <a:br>
              <a:rPr lang="cs-CZ" b="1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u="sng" dirty="0" smtClean="0"/>
              <a:t>Neurčitý člen mívá také funkci čísla 1:</a:t>
            </a:r>
          </a:p>
          <a:p>
            <a:pPr>
              <a:buNone/>
            </a:pPr>
            <a:r>
              <a:rPr lang="cs-CZ" dirty="0" smtClean="0"/>
              <a:t> </a:t>
            </a:r>
            <a:r>
              <a:rPr lang="cs-CZ" dirty="0" smtClean="0">
                <a:solidFill>
                  <a:srgbClr val="FF0000"/>
                </a:solidFill>
              </a:rPr>
              <a:t>He </a:t>
            </a:r>
            <a:r>
              <a:rPr lang="cs-CZ" dirty="0" err="1" smtClean="0">
                <a:solidFill>
                  <a:srgbClr val="FF0000"/>
                </a:solidFill>
              </a:rPr>
              <a:t>bought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b="1" dirty="0" err="1" smtClean="0">
                <a:solidFill>
                  <a:srgbClr val="FF0000"/>
                </a:solidFill>
              </a:rPr>
              <a:t>an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apple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and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two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bananas</a:t>
            </a:r>
            <a:r>
              <a:rPr lang="cs-CZ" dirty="0" smtClean="0">
                <a:solidFill>
                  <a:srgbClr val="FF0000"/>
                </a:solidFill>
              </a:rPr>
              <a:t>. </a:t>
            </a:r>
            <a:r>
              <a:rPr lang="cs-CZ" dirty="0" smtClean="0"/>
              <a:t>- jedno jablko a dva banány</a:t>
            </a:r>
          </a:p>
          <a:p>
            <a:r>
              <a:rPr lang="cs-CZ" u="sng" dirty="0" smtClean="0"/>
              <a:t>Dále se neurčitý člen objevuje v různých údajích určujících množství, frekvenci, čas apod.: </a:t>
            </a:r>
          </a:p>
          <a:p>
            <a:pPr>
              <a:buNone/>
            </a:pPr>
            <a:r>
              <a:rPr lang="cs-CZ" b="1" dirty="0"/>
              <a:t> </a:t>
            </a:r>
            <a:r>
              <a:rPr lang="cs-CZ" b="1" dirty="0" smtClean="0"/>
              <a:t>   </a:t>
            </a:r>
            <a:r>
              <a:rPr lang="cs-CZ" b="1" dirty="0" smtClean="0">
                <a:solidFill>
                  <a:srgbClr val="FF0000"/>
                </a:solidFill>
              </a:rPr>
              <a:t>a </a:t>
            </a:r>
            <a:r>
              <a:rPr lang="cs-CZ" b="1" dirty="0" err="1" smtClean="0">
                <a:solidFill>
                  <a:srgbClr val="FF0000"/>
                </a:solidFill>
              </a:rPr>
              <a:t>few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smtClean="0"/>
              <a:t>- několik</a:t>
            </a:r>
            <a:br>
              <a:rPr lang="cs-CZ" dirty="0" smtClean="0"/>
            </a:br>
            <a:r>
              <a:rPr lang="cs-CZ" b="1" dirty="0" smtClean="0">
                <a:solidFill>
                  <a:srgbClr val="FF0000"/>
                </a:solidFill>
              </a:rPr>
              <a:t>a </a:t>
            </a:r>
            <a:r>
              <a:rPr lang="cs-CZ" b="1" dirty="0" err="1" smtClean="0">
                <a:solidFill>
                  <a:srgbClr val="FF0000"/>
                </a:solidFill>
              </a:rPr>
              <a:t>little</a:t>
            </a:r>
            <a:r>
              <a:rPr lang="cs-CZ" b="1" dirty="0" smtClean="0">
                <a:solidFill>
                  <a:srgbClr val="FF0000"/>
                </a:solidFill>
              </a:rPr>
              <a:t>, a bit</a:t>
            </a:r>
            <a:r>
              <a:rPr lang="cs-CZ" dirty="0" smtClean="0"/>
              <a:t> - trochu</a:t>
            </a:r>
            <a:br>
              <a:rPr lang="cs-CZ" dirty="0" smtClean="0"/>
            </a:br>
            <a:r>
              <a:rPr lang="cs-CZ" b="1" dirty="0" smtClean="0">
                <a:solidFill>
                  <a:srgbClr val="FF0000"/>
                </a:solidFill>
              </a:rPr>
              <a:t>a lot </a:t>
            </a:r>
            <a:r>
              <a:rPr lang="cs-CZ" b="1" dirty="0" err="1" smtClean="0">
                <a:solidFill>
                  <a:srgbClr val="FF0000"/>
                </a:solidFill>
              </a:rPr>
              <a:t>of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smtClean="0"/>
              <a:t>- hodně</a:t>
            </a:r>
            <a:br>
              <a:rPr lang="cs-CZ" dirty="0" smtClean="0"/>
            </a:br>
            <a:r>
              <a:rPr lang="cs-CZ" b="1" dirty="0" smtClean="0">
                <a:solidFill>
                  <a:srgbClr val="FF0000"/>
                </a:solidFill>
              </a:rPr>
              <a:t>half </a:t>
            </a:r>
            <a:r>
              <a:rPr lang="cs-CZ" b="1" dirty="0" err="1" smtClean="0">
                <a:solidFill>
                  <a:srgbClr val="FF0000"/>
                </a:solidFill>
              </a:rPr>
              <a:t>an</a:t>
            </a:r>
            <a:r>
              <a:rPr lang="cs-CZ" b="1" dirty="0" smtClean="0">
                <a:solidFill>
                  <a:srgbClr val="FF0000"/>
                </a:solidFill>
              </a:rPr>
              <a:t> </a:t>
            </a:r>
            <a:r>
              <a:rPr lang="cs-CZ" b="1" dirty="0" err="1" smtClean="0">
                <a:solidFill>
                  <a:srgbClr val="FF0000"/>
                </a:solidFill>
              </a:rPr>
              <a:t>hour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smtClean="0"/>
              <a:t>- půl hodiny</a:t>
            </a:r>
            <a:br>
              <a:rPr lang="cs-CZ" dirty="0" smtClean="0"/>
            </a:br>
            <a:r>
              <a:rPr lang="cs-CZ" b="1" dirty="0" err="1" smtClean="0">
                <a:solidFill>
                  <a:srgbClr val="FF0000"/>
                </a:solidFill>
              </a:rPr>
              <a:t>twice</a:t>
            </a:r>
            <a:r>
              <a:rPr lang="cs-CZ" b="1" dirty="0" smtClean="0">
                <a:solidFill>
                  <a:srgbClr val="FF0000"/>
                </a:solidFill>
              </a:rPr>
              <a:t> a </a:t>
            </a:r>
            <a:r>
              <a:rPr lang="cs-CZ" b="1" dirty="0" err="1" smtClean="0">
                <a:solidFill>
                  <a:srgbClr val="FF0000"/>
                </a:solidFill>
              </a:rPr>
              <a:t>week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smtClean="0"/>
              <a:t>- dvakrát týdně</a:t>
            </a:r>
            <a:br>
              <a:rPr lang="cs-CZ" dirty="0" smtClean="0"/>
            </a:br>
            <a:r>
              <a:rPr lang="cs-CZ" b="1" dirty="0" err="1" smtClean="0">
                <a:solidFill>
                  <a:srgbClr val="FF0000"/>
                </a:solidFill>
              </a:rPr>
              <a:t>kilometres</a:t>
            </a:r>
            <a:r>
              <a:rPr lang="cs-CZ" b="1" dirty="0" smtClean="0">
                <a:solidFill>
                  <a:srgbClr val="FF0000"/>
                </a:solidFill>
              </a:rPr>
              <a:t> </a:t>
            </a:r>
            <a:r>
              <a:rPr lang="cs-CZ" b="1" dirty="0" err="1" smtClean="0">
                <a:solidFill>
                  <a:srgbClr val="FF0000"/>
                </a:solidFill>
              </a:rPr>
              <a:t>an</a:t>
            </a:r>
            <a:r>
              <a:rPr lang="cs-CZ" b="1" dirty="0" smtClean="0">
                <a:solidFill>
                  <a:srgbClr val="FF0000"/>
                </a:solidFill>
              </a:rPr>
              <a:t> </a:t>
            </a:r>
            <a:r>
              <a:rPr lang="cs-CZ" b="1" dirty="0" err="1" smtClean="0">
                <a:solidFill>
                  <a:srgbClr val="FF0000"/>
                </a:solidFill>
              </a:rPr>
              <a:t>hour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smtClean="0"/>
              <a:t>- kilometrů za hodinu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POZOR!!!!!!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Neurčitý člen nikdy (téměř) nemůže stát před podstatným jménem v množném čísle nebo před abstraktním či nepočitatelným podstatným jménem . U těch lze člen nahradit přídavným jménem SOME </a:t>
            </a:r>
            <a:r>
              <a:rPr lang="cs-CZ" dirty="0" smtClean="0">
                <a:solidFill>
                  <a:srgbClr val="FF0000"/>
                </a:solidFill>
              </a:rPr>
              <a:t>(</a:t>
            </a:r>
            <a:r>
              <a:rPr lang="cs-CZ" dirty="0" err="1" smtClean="0">
                <a:solidFill>
                  <a:srgbClr val="FF0000"/>
                </a:solidFill>
              </a:rPr>
              <a:t>some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cars</a:t>
            </a:r>
            <a:r>
              <a:rPr lang="cs-CZ" dirty="0" smtClean="0">
                <a:solidFill>
                  <a:srgbClr val="FF0000"/>
                </a:solidFill>
              </a:rPr>
              <a:t>, </a:t>
            </a:r>
            <a:r>
              <a:rPr lang="cs-CZ" dirty="0" err="1" smtClean="0">
                <a:solidFill>
                  <a:srgbClr val="FF0000"/>
                </a:solidFill>
              </a:rPr>
              <a:t>some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snow</a:t>
            </a:r>
            <a:r>
              <a:rPr lang="cs-CZ" dirty="0" smtClean="0">
                <a:solidFill>
                  <a:srgbClr val="FF0000"/>
                </a:solidFill>
              </a:rPr>
              <a:t>, </a:t>
            </a:r>
            <a:r>
              <a:rPr lang="cs-CZ" dirty="0" err="1" smtClean="0">
                <a:solidFill>
                  <a:srgbClr val="FF0000"/>
                </a:solidFill>
              </a:rPr>
              <a:t>some</a:t>
            </a:r>
            <a:r>
              <a:rPr lang="cs-CZ" dirty="0" smtClean="0">
                <a:solidFill>
                  <a:srgbClr val="FF0000"/>
                </a:solidFill>
              </a:rPr>
              <a:t> money)</a:t>
            </a:r>
            <a:r>
              <a:rPr lang="cs-CZ" dirty="0" smtClean="0"/>
              <a:t>, nebo lze člen vynechat úplně - použít nulový člen.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Určitý člen THE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125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b="1" dirty="0" smtClean="0"/>
              <a:t>1) Známá věc</a:t>
            </a:r>
          </a:p>
          <a:p>
            <a:r>
              <a:rPr lang="cs-CZ" dirty="0"/>
              <a:t>Č</a:t>
            </a:r>
            <a:r>
              <a:rPr lang="cs-CZ" dirty="0" smtClean="0"/>
              <a:t>lověk, se kterým mluvíme, již o této věci ví. </a:t>
            </a:r>
          </a:p>
          <a:p>
            <a:pPr>
              <a:buNone/>
            </a:pPr>
            <a:r>
              <a:rPr lang="cs-CZ" dirty="0" smtClean="0">
                <a:solidFill>
                  <a:srgbClr val="FF0000"/>
                </a:solidFill>
              </a:rPr>
              <a:t>He </a:t>
            </a:r>
            <a:r>
              <a:rPr lang="cs-CZ" dirty="0" err="1" smtClean="0">
                <a:solidFill>
                  <a:srgbClr val="FF0000"/>
                </a:solidFill>
              </a:rPr>
              <a:t>lives</a:t>
            </a:r>
            <a:r>
              <a:rPr lang="cs-CZ" dirty="0" smtClean="0">
                <a:solidFill>
                  <a:srgbClr val="FF0000"/>
                </a:solidFill>
              </a:rPr>
              <a:t> in a house in the city centre </a:t>
            </a:r>
            <a:r>
              <a:rPr lang="cs-CZ" dirty="0" err="1" smtClean="0">
                <a:solidFill>
                  <a:srgbClr val="FF0000"/>
                </a:solidFill>
              </a:rPr>
              <a:t>and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b="1" dirty="0" smtClean="0">
                <a:solidFill>
                  <a:srgbClr val="FF0000"/>
                </a:solidFill>
              </a:rPr>
              <a:t>the </a:t>
            </a:r>
            <a:r>
              <a:rPr lang="cs-CZ" dirty="0" smtClean="0">
                <a:solidFill>
                  <a:srgbClr val="FF0000"/>
                </a:solidFill>
              </a:rPr>
              <a:t>house </a:t>
            </a:r>
            <a:r>
              <a:rPr lang="cs-CZ" dirty="0" err="1" smtClean="0">
                <a:solidFill>
                  <a:srgbClr val="FF0000"/>
                </a:solidFill>
              </a:rPr>
              <a:t>is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very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old</a:t>
            </a:r>
            <a:r>
              <a:rPr lang="cs-CZ" dirty="0" smtClean="0">
                <a:solidFill>
                  <a:srgbClr val="FF0000"/>
                </a:solidFill>
              </a:rPr>
              <a:t>.</a:t>
            </a:r>
            <a:r>
              <a:rPr lang="cs-CZ" dirty="0" smtClean="0"/>
              <a:t> </a:t>
            </a:r>
          </a:p>
          <a:p>
            <a:pPr>
              <a:buNone/>
            </a:pPr>
            <a:r>
              <a:rPr lang="cs-CZ" b="1" dirty="0" smtClean="0">
                <a:solidFill>
                  <a:srgbClr val="FF0000"/>
                </a:solidFill>
              </a:rPr>
              <a:t>The</a:t>
            </a:r>
            <a:r>
              <a:rPr lang="cs-CZ" dirty="0" smtClean="0">
                <a:solidFill>
                  <a:srgbClr val="FF0000"/>
                </a:solidFill>
              </a:rPr>
              <a:t> car </a:t>
            </a:r>
            <a:r>
              <a:rPr lang="cs-CZ" dirty="0" err="1" smtClean="0">
                <a:solidFill>
                  <a:srgbClr val="FF0000"/>
                </a:solidFill>
              </a:rPr>
              <a:t>which</a:t>
            </a:r>
            <a:r>
              <a:rPr lang="cs-CZ" dirty="0" smtClean="0">
                <a:solidFill>
                  <a:srgbClr val="FF0000"/>
                </a:solidFill>
              </a:rPr>
              <a:t> I </a:t>
            </a:r>
            <a:r>
              <a:rPr lang="cs-CZ" dirty="0" err="1" smtClean="0">
                <a:solidFill>
                  <a:srgbClr val="FF0000"/>
                </a:solidFill>
              </a:rPr>
              <a:t>bought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yesterday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is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excellent</a:t>
            </a:r>
            <a:r>
              <a:rPr lang="cs-CZ" dirty="0" smtClean="0">
                <a:solidFill>
                  <a:srgbClr val="FF0000"/>
                </a:solidFill>
              </a:rPr>
              <a:t>. </a:t>
            </a:r>
            <a:r>
              <a:rPr lang="cs-CZ" dirty="0" smtClean="0"/>
              <a:t>- to auto, které jsem včera koupil - Člověk, se kterým mluvíme, musí ale vědět, že jsem si včera koupil auto, jinak bych takovou větu říci nemohl.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869</Words>
  <Application>Microsoft Office PowerPoint</Application>
  <PresentationFormat>Předvádění na obrazovce (4:3)</PresentationFormat>
  <Paragraphs>83</Paragraphs>
  <Slides>16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Motiv sady Office</vt:lpstr>
      <vt:lpstr>Členy (articles)</vt:lpstr>
      <vt:lpstr>Where's the kitchen?</vt:lpstr>
      <vt:lpstr>Člen neurčitý a/an </vt:lpstr>
      <vt:lpstr>1) Nová informace </vt:lpstr>
      <vt:lpstr>2) Co je kdo zač </vt:lpstr>
      <vt:lpstr>ad 2) Co je kdo zač</vt:lpstr>
      <vt:lpstr>3) Množství, frekvence, apod. </vt:lpstr>
      <vt:lpstr>POZOR!!!!!!</vt:lpstr>
      <vt:lpstr>Určitý člen THE</vt:lpstr>
      <vt:lpstr>2) Jediný exemplář </vt:lpstr>
      <vt:lpstr>3) Státy, pohoří, řeky </vt:lpstr>
      <vt:lpstr>Nulový člen </vt:lpstr>
      <vt:lpstr>2) Ustálené předložkové vazby </vt:lpstr>
      <vt:lpstr>3) Státy, města, ulice </vt:lpstr>
      <vt:lpstr>PROCVIČENÍ – doplň členy</vt:lpstr>
      <vt:lpstr>PROCVIČENÍ – oprav chyby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Členy (articles)</dc:title>
  <dc:creator>Gloníci</dc:creator>
  <cp:lastModifiedBy>Hanička</cp:lastModifiedBy>
  <cp:revision>9</cp:revision>
  <dcterms:created xsi:type="dcterms:W3CDTF">2012-03-07T21:49:48Z</dcterms:created>
  <dcterms:modified xsi:type="dcterms:W3CDTF">2020-05-01T11:33:59Z</dcterms:modified>
</cp:coreProperties>
</file>